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4" r:id="rId3"/>
    <p:sldMasterId id="2147483677" r:id="rId4"/>
  </p:sldMasterIdLst>
  <p:notesMasterIdLst>
    <p:notesMasterId r:id="rId13"/>
  </p:notesMasterIdLst>
  <p:handoutMasterIdLst>
    <p:handoutMasterId r:id="rId14"/>
  </p:handoutMasterIdLst>
  <p:sldIdLst>
    <p:sldId id="552" r:id="rId5"/>
    <p:sldId id="561" r:id="rId6"/>
    <p:sldId id="564" r:id="rId7"/>
    <p:sldId id="568" r:id="rId8"/>
    <p:sldId id="585" r:id="rId9"/>
    <p:sldId id="587" r:id="rId10"/>
    <p:sldId id="586" r:id="rId11"/>
    <p:sldId id="517" r:id="rId12"/>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220" userDrawn="1">
          <p15:clr>
            <a:srgbClr val="A4A3A4"/>
          </p15:clr>
        </p15:guide>
        <p15:guide id="2" orient="horz" pos="1234" userDrawn="1">
          <p15:clr>
            <a:srgbClr val="A4A3A4"/>
          </p15:clr>
        </p15:guide>
        <p15:guide id="3" pos="24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66"/>
    <a:srgbClr val="003258"/>
    <a:srgbClr val="1192D1"/>
    <a:srgbClr val="FFFFFF"/>
    <a:srgbClr val="C31F39"/>
    <a:srgbClr val="8DC63F"/>
    <a:srgbClr val="A3BD31"/>
    <a:srgbClr val="E0E7EB"/>
    <a:srgbClr val="445B6B"/>
    <a:srgbClr val="BD0C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980" autoAdjust="0"/>
  </p:normalViewPr>
  <p:slideViewPr>
    <p:cSldViewPr snapToGrid="0">
      <p:cViewPr varScale="1">
        <p:scale>
          <a:sx n="118" d="100"/>
          <a:sy n="118" d="100"/>
        </p:scale>
        <p:origin x="102" y="582"/>
      </p:cViewPr>
      <p:guideLst>
        <p:guide pos="3220"/>
        <p:guide orient="horz" pos="1234"/>
        <p:guide pos="2449"/>
      </p:guideLst>
    </p:cSldViewPr>
  </p:slideViewPr>
  <p:outlineViewPr>
    <p:cViewPr>
      <p:scale>
        <a:sx n="33" d="100"/>
        <a:sy n="33" d="100"/>
      </p:scale>
      <p:origin x="0" y="-488"/>
    </p:cViewPr>
  </p:outlineViewPr>
  <p:notesTextViewPr>
    <p:cViewPr>
      <p:scale>
        <a:sx n="125" d="100"/>
        <a:sy n="125" d="100"/>
      </p:scale>
      <p:origin x="0" y="0"/>
    </p:cViewPr>
  </p:notesTextViewPr>
  <p:sorterViewPr>
    <p:cViewPr>
      <p:scale>
        <a:sx n="110" d="100"/>
        <a:sy n="110" d="100"/>
      </p:scale>
      <p:origin x="0" y="0"/>
    </p:cViewPr>
  </p:sorterViewPr>
  <p:notesViewPr>
    <p:cSldViewPr snapToGrid="0">
      <p:cViewPr varScale="1">
        <p:scale>
          <a:sx n="78" d="100"/>
          <a:sy n="78" d="100"/>
        </p:scale>
        <p:origin x="33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FAE65A7-D66A-414A-BE3F-9E43DD0EBDE8}" type="datetimeFigureOut">
              <a:rPr lang="en-AU" smtClean="0"/>
              <a:t>13/10/2020</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DE6ED10-8E47-4964-8E1F-0859C4A977CD}" type="slidenum">
              <a:rPr lang="en-AU" smtClean="0"/>
              <a:t>‹#›</a:t>
            </a:fld>
            <a:endParaRPr lang="en-AU"/>
          </a:p>
        </p:txBody>
      </p:sp>
    </p:spTree>
    <p:extLst>
      <p:ext uri="{BB962C8B-B14F-4D97-AF65-F5344CB8AC3E}">
        <p14:creationId xmlns:p14="http://schemas.microsoft.com/office/powerpoint/2010/main" val="3860852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ED8EC16-6671-4ED4-9957-2AD5BCA19E0F}" type="datetimeFigureOut">
              <a:rPr lang="pt-BR" smtClean="0"/>
              <a:t>13/10/2020</a:t>
            </a:fld>
            <a:endParaRPr lang="pt-B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157BD52-EF89-46A8-A2FC-2E1FFF771F61}" type="slidenum">
              <a:rPr lang="pt-BR" smtClean="0"/>
              <a:t>‹#›</a:t>
            </a:fld>
            <a:endParaRPr lang="pt-BR"/>
          </a:p>
        </p:txBody>
      </p:sp>
    </p:spTree>
    <p:extLst>
      <p:ext uri="{BB962C8B-B14F-4D97-AF65-F5344CB8AC3E}">
        <p14:creationId xmlns:p14="http://schemas.microsoft.com/office/powerpoint/2010/main" val="172715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81932"/>
            <a:ext cx="6149087" cy="3908614"/>
          </a:xfrm>
        </p:spPr>
        <p:txBody>
          <a:bodyPr/>
          <a:lstStyle/>
          <a:p>
            <a:pPr marL="285750" indent="-285750">
              <a:buFont typeface="Arial" panose="020B0604020202020204" pitchFamily="34" charset="0"/>
              <a:buChar char="•"/>
            </a:pPr>
            <a:r>
              <a:rPr lang="en-AU" sz="1400" baseline="0" dirty="0">
                <a:solidFill>
                  <a:srgbClr val="003A66"/>
                </a:solidFill>
              </a:rPr>
              <a:t>Thanks Lisa. </a:t>
            </a:r>
            <a:br>
              <a:rPr lang="en-AU" sz="1400" baseline="0" dirty="0">
                <a:solidFill>
                  <a:srgbClr val="003A66"/>
                </a:solidFill>
              </a:rPr>
            </a:br>
            <a:endParaRPr lang="en-AU" sz="1400" baseline="0" dirty="0">
              <a:solidFill>
                <a:srgbClr val="003A66"/>
              </a:solidFill>
            </a:endParaRPr>
          </a:p>
          <a:p>
            <a:pPr marL="285750" indent="-285750">
              <a:buFont typeface="Arial" panose="020B0604020202020204" pitchFamily="34" charset="0"/>
              <a:buChar char="•"/>
            </a:pPr>
            <a:r>
              <a:rPr lang="en-AU" sz="1400" dirty="0">
                <a:solidFill>
                  <a:srgbClr val="003A66"/>
                </a:solidFill>
              </a:rPr>
              <a:t>Acknowledge the traditional owners of the lands</a:t>
            </a:r>
            <a:br>
              <a:rPr lang="en-AU" sz="1400" dirty="0">
                <a:solidFill>
                  <a:srgbClr val="003A66"/>
                </a:solidFill>
              </a:rPr>
            </a:br>
            <a:endParaRPr lang="en-AU" sz="1400" dirty="0">
              <a:solidFill>
                <a:srgbClr val="003A66"/>
              </a:solidFill>
            </a:endParaRPr>
          </a:p>
          <a:p>
            <a:pPr marL="285750" indent="-285750">
              <a:buFont typeface="Arial" panose="020B0604020202020204" pitchFamily="34" charset="0"/>
              <a:buChar char="•"/>
            </a:pPr>
            <a:r>
              <a:rPr lang="en-AU" sz="1400" baseline="0" dirty="0">
                <a:solidFill>
                  <a:srgbClr val="003A66"/>
                </a:solidFill>
              </a:rPr>
              <a:t>Like to talk with you about 3 things:</a:t>
            </a:r>
            <a:br>
              <a:rPr lang="en-AU" sz="1400" baseline="0" dirty="0">
                <a:solidFill>
                  <a:srgbClr val="003A66"/>
                </a:solidFill>
              </a:rPr>
            </a:br>
            <a:r>
              <a:rPr lang="en-AU" sz="1400" baseline="0" dirty="0">
                <a:solidFill>
                  <a:srgbClr val="003A66"/>
                </a:solidFill>
              </a:rPr>
              <a:t>1.The context and some of the underpinning research of the work of The Smith Family.</a:t>
            </a:r>
            <a:br>
              <a:rPr lang="en-AU" sz="1400" baseline="0" dirty="0">
                <a:solidFill>
                  <a:srgbClr val="003A66"/>
                </a:solidFill>
              </a:rPr>
            </a:br>
            <a:r>
              <a:rPr lang="en-AU" sz="1400" baseline="0" dirty="0">
                <a:solidFill>
                  <a:srgbClr val="003A66"/>
                </a:solidFill>
              </a:rPr>
              <a:t/>
            </a:r>
            <a:br>
              <a:rPr lang="en-AU" sz="1400" baseline="0" dirty="0">
                <a:solidFill>
                  <a:srgbClr val="003A66"/>
                </a:solidFill>
              </a:rPr>
            </a:br>
            <a:r>
              <a:rPr lang="en-AU" sz="1400" baseline="0" dirty="0">
                <a:solidFill>
                  <a:srgbClr val="003A66"/>
                </a:solidFill>
              </a:rPr>
              <a:t>2. Our</a:t>
            </a:r>
            <a:r>
              <a:rPr lang="en-AU" sz="1400" dirty="0">
                <a:solidFill>
                  <a:srgbClr val="003A66"/>
                </a:solidFill>
              </a:rPr>
              <a:t> largest program – the </a:t>
            </a:r>
            <a:r>
              <a:rPr lang="en-AU" sz="1400" i="1" dirty="0">
                <a:solidFill>
                  <a:srgbClr val="003A66"/>
                </a:solidFill>
              </a:rPr>
              <a:t>Learning for Life </a:t>
            </a:r>
            <a:r>
              <a:rPr lang="en-AU" sz="1400" dirty="0">
                <a:solidFill>
                  <a:srgbClr val="003A66"/>
                </a:solidFill>
              </a:rPr>
              <a:t>scholarship program </a:t>
            </a:r>
            <a:br>
              <a:rPr lang="en-AU" sz="1400" dirty="0">
                <a:solidFill>
                  <a:srgbClr val="003A66"/>
                </a:solidFill>
              </a:rPr>
            </a:br>
            <a:r>
              <a:rPr lang="en-AU" sz="1400" dirty="0">
                <a:solidFill>
                  <a:srgbClr val="003A66"/>
                </a:solidFill>
              </a:rPr>
              <a:t/>
            </a:r>
            <a:br>
              <a:rPr lang="en-AU" sz="1400" dirty="0">
                <a:solidFill>
                  <a:srgbClr val="003A66"/>
                </a:solidFill>
              </a:rPr>
            </a:br>
            <a:r>
              <a:rPr lang="en-AU" sz="1400" dirty="0">
                <a:solidFill>
                  <a:srgbClr val="003A66"/>
                </a:solidFill>
              </a:rPr>
              <a:t>3. What we’re hearing from our families about the impact of COVID19 and how we’re responding to what we’re hearing</a:t>
            </a:r>
            <a:endParaRPr lang="en-AU" sz="1400" baseline="0" dirty="0">
              <a:solidFill>
                <a:srgbClr val="003A66"/>
              </a:solidFill>
            </a:endParaRPr>
          </a:p>
        </p:txBody>
      </p:sp>
      <p:sp>
        <p:nvSpPr>
          <p:cNvPr id="4" name="Slide Number Placeholder 3"/>
          <p:cNvSpPr>
            <a:spLocks noGrp="1"/>
          </p:cNvSpPr>
          <p:nvPr>
            <p:ph type="sldNum" sz="quarter" idx="10"/>
          </p:nvPr>
        </p:nvSpPr>
        <p:spPr/>
        <p:txBody>
          <a:bodyPr/>
          <a:lstStyle/>
          <a:p>
            <a:fld id="{0DB3B434-9A7C-49C6-AB79-36398080C7DD}" type="slidenum">
              <a:rPr lang="en-AU" smtClean="0"/>
              <a:t>1</a:t>
            </a:fld>
            <a:endParaRPr lang="en-AU" dirty="0"/>
          </a:p>
        </p:txBody>
      </p:sp>
    </p:spTree>
    <p:extLst>
      <p:ext uri="{BB962C8B-B14F-4D97-AF65-F5344CB8AC3E}">
        <p14:creationId xmlns:p14="http://schemas.microsoft.com/office/powerpoint/2010/main" val="294137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7034F96-0603-4078-9884-72DD0ABED105}" type="slidenum">
              <a:rPr lang="en-US" smtClean="0"/>
              <a:pPr>
                <a:defRPr/>
              </a:pPr>
              <a:t>3</a:t>
            </a:fld>
            <a:endParaRPr lang="en-US"/>
          </a:p>
        </p:txBody>
      </p:sp>
    </p:spTree>
    <p:extLst>
      <p:ext uri="{BB962C8B-B14F-4D97-AF65-F5344CB8AC3E}">
        <p14:creationId xmlns:p14="http://schemas.microsoft.com/office/powerpoint/2010/main" val="127032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157BD52-EF89-46A8-A2FC-2E1FFF771F61}" type="slidenum">
              <a:rPr lang="pt-BR" smtClean="0"/>
              <a:t>8</a:t>
            </a:fld>
            <a:endParaRPr lang="pt-BR"/>
          </a:p>
        </p:txBody>
      </p:sp>
    </p:spTree>
    <p:extLst>
      <p:ext uri="{BB962C8B-B14F-4D97-AF65-F5344CB8AC3E}">
        <p14:creationId xmlns:p14="http://schemas.microsoft.com/office/powerpoint/2010/main" val="1825960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12F49-C643-4F4A-85D7-75E257AC37E1}" type="datetimeFigureOut">
              <a:rPr lang="pt-BR" smtClean="0"/>
              <a:t>13/10/2020</a:t>
            </a:fld>
            <a:endParaRPr lang="pt-BR"/>
          </a:p>
        </p:txBody>
      </p:sp>
      <p:sp>
        <p:nvSpPr>
          <p:cNvPr id="5" name="Footer Placeholder 4"/>
          <p:cNvSpPr>
            <a:spLocks noGrp="1"/>
          </p:cNvSpPr>
          <p:nvPr>
            <p:ph type="ftr" sz="quarter" idx="11"/>
          </p:nvPr>
        </p:nvSpPr>
        <p:spPr/>
        <p:txBody>
          <a:bodyPr/>
          <a:lstStyle/>
          <a:p>
            <a:endParaRPr lang="pt-BR"/>
          </a:p>
        </p:txBody>
      </p:sp>
      <p:grpSp>
        <p:nvGrpSpPr>
          <p:cNvPr id="8" name="Group 7">
            <a:extLst>
              <a:ext uri="{FF2B5EF4-FFF2-40B4-BE49-F238E27FC236}">
                <a16:creationId xmlns:a16="http://schemas.microsoft.com/office/drawing/2014/main" id="{1A11EF7A-EB1B-4B29-AFB8-826848BEE887}"/>
              </a:ext>
            </a:extLst>
          </p:cNvPr>
          <p:cNvGrpSpPr/>
          <p:nvPr userDrawn="1"/>
        </p:nvGrpSpPr>
        <p:grpSpPr>
          <a:xfrm>
            <a:off x="8021585" y="-2"/>
            <a:ext cx="783368" cy="650048"/>
            <a:chOff x="8021585" y="-2"/>
            <a:chExt cx="783368" cy="650048"/>
          </a:xfrm>
        </p:grpSpPr>
        <p:sp>
          <p:nvSpPr>
            <p:cNvPr id="9" name="Rectangle: Single Corner Rounded 20">
              <a:extLst>
                <a:ext uri="{FF2B5EF4-FFF2-40B4-BE49-F238E27FC236}">
                  <a16:creationId xmlns:a16="http://schemas.microsoft.com/office/drawing/2014/main" id="{50738B82-A7C4-4CAE-A4EA-1A43B3DBDB9B}"/>
                </a:ext>
              </a:extLst>
            </p:cNvPr>
            <p:cNvSpPr/>
            <p:nvPr/>
          </p:nvSpPr>
          <p:spPr>
            <a:xfrm rot="10800000">
              <a:off x="8021585" y="-2"/>
              <a:ext cx="783368" cy="650048"/>
            </a:xfrm>
            <a:prstGeom prst="round1Rect">
              <a:avLst>
                <a:gd name="adj" fmla="val 12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9">
              <a:extLst>
                <a:ext uri="{FF2B5EF4-FFF2-40B4-BE49-F238E27FC236}">
                  <a16:creationId xmlns:a16="http://schemas.microsoft.com/office/drawing/2014/main" id="{C518673C-0E08-481A-BA07-9349D79C1C0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27625" y="229683"/>
              <a:ext cx="574477" cy="352250"/>
            </a:xfrm>
            <a:prstGeom prst="rect">
              <a:avLst/>
            </a:prstGeom>
          </p:spPr>
        </p:pic>
      </p:grpSp>
    </p:spTree>
    <p:extLst>
      <p:ext uri="{BB962C8B-B14F-4D97-AF65-F5344CB8AC3E}">
        <p14:creationId xmlns:p14="http://schemas.microsoft.com/office/powerpoint/2010/main" val="2755016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2812F49-C643-4F4A-85D7-75E257AC37E1}" type="datetimeFigureOut">
              <a:rPr lang="pt-BR" smtClean="0"/>
              <a:t>13/10/2020</a:t>
            </a:fld>
            <a:endParaRPr lang="pt-BR"/>
          </a:p>
        </p:txBody>
      </p:sp>
      <p:sp>
        <p:nvSpPr>
          <p:cNvPr id="6" name="Footer Placeholder 5"/>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3140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12F49-C643-4F4A-85D7-75E257AC37E1}" type="datetimeFigureOut">
              <a:rPr lang="pt-BR" smtClean="0"/>
              <a:t>13/10/2020</a:t>
            </a:fld>
            <a:endParaRPr lang="pt-BR"/>
          </a:p>
        </p:txBody>
      </p:sp>
      <p:sp>
        <p:nvSpPr>
          <p:cNvPr id="5" name="Footer Placeholder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268105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12F49-C643-4F4A-85D7-75E257AC37E1}" type="datetimeFigureOut">
              <a:rPr lang="pt-BR" smtClean="0"/>
              <a:t>13/10/2020</a:t>
            </a:fld>
            <a:endParaRPr lang="pt-BR"/>
          </a:p>
        </p:txBody>
      </p:sp>
      <p:sp>
        <p:nvSpPr>
          <p:cNvPr id="5" name="Footer Placeholder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40089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2812F49-C643-4F4A-85D7-75E257AC37E1}" type="datetimeFigureOut">
              <a:rPr lang="pt-BR" smtClean="0"/>
              <a:t>13/10/2020</a:t>
            </a:fld>
            <a:endParaRPr lang="pt-BR"/>
          </a:p>
        </p:txBody>
      </p:sp>
      <p:sp>
        <p:nvSpPr>
          <p:cNvPr id="4" name="Footer Placeholder 3"/>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082979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ey Message -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03999" y="1377000"/>
            <a:ext cx="8360404" cy="1980010"/>
          </a:xfrm>
        </p:spPr>
        <p:txBody>
          <a:bodyPr>
            <a:noAutofit/>
          </a:bodyPr>
          <a:lstStyle>
            <a:lvl1pPr marL="0" indent="0">
              <a:lnSpc>
                <a:spcPct val="85000"/>
              </a:lnSpc>
              <a:buNone/>
              <a:defRPr sz="4500" b="1" cap="all">
                <a:solidFill>
                  <a:srgbClr val="FFFFFF"/>
                </a:solidFill>
              </a:defRPr>
            </a:lvl1pPr>
          </a:lstStyle>
          <a:p>
            <a:pPr lvl="0"/>
            <a:r>
              <a:rPr lang="en-US"/>
              <a:t>Click to edit Master text styles</a:t>
            </a:r>
          </a:p>
        </p:txBody>
      </p:sp>
      <p:sp>
        <p:nvSpPr>
          <p:cNvPr id="9" name="Title 8"/>
          <p:cNvSpPr>
            <a:spLocks noGrp="1"/>
          </p:cNvSpPr>
          <p:nvPr>
            <p:ph type="title"/>
          </p:nvPr>
        </p:nvSpPr>
        <p:spPr/>
        <p:txBody>
          <a:bodyPr/>
          <a:lstStyle>
            <a:lvl1pPr>
              <a:defRPr>
                <a:solidFill>
                  <a:srgbClr val="FFFFFF"/>
                </a:solidFill>
              </a:defRPr>
            </a:lvl1pPr>
          </a:lstStyle>
          <a:p>
            <a:r>
              <a:rPr lang="en-AU" dirty="0"/>
              <a:t>Click to edit Master title style</a:t>
            </a:r>
            <a:endParaRPr lang="en-US" dirty="0"/>
          </a:p>
        </p:txBody>
      </p:sp>
    </p:spTree>
    <p:extLst>
      <p:ext uri="{BB962C8B-B14F-4D97-AF65-F5344CB8AC3E}">
        <p14:creationId xmlns:p14="http://schemas.microsoft.com/office/powerpoint/2010/main" val="749351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89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050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609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Cover Slide">
    <p:bg>
      <p:bgPr>
        <a:solidFill>
          <a:srgbClr val="003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6F1B-9770-413F-B2A3-8D359F43615B}"/>
              </a:ext>
            </a:extLst>
          </p:cNvPr>
          <p:cNvSpPr>
            <a:spLocks noGrp="1"/>
          </p:cNvSpPr>
          <p:nvPr>
            <p:ph type="ctrTitle" hasCustomPrompt="1"/>
          </p:nvPr>
        </p:nvSpPr>
        <p:spPr>
          <a:xfrm>
            <a:off x="464401" y="686495"/>
            <a:ext cx="5144045" cy="1790700"/>
          </a:xfrm>
        </p:spPr>
        <p:txBody>
          <a:bodyPr anchor="b">
            <a:normAutofit/>
          </a:bodyPr>
          <a:lstStyle>
            <a:lvl1pPr algn="l">
              <a:lnSpc>
                <a:spcPct val="100000"/>
              </a:lnSpc>
              <a:defRPr sz="3000" b="1" cap="all" spc="0" baseline="0">
                <a:solidFill>
                  <a:srgbClr val="FFFFFF"/>
                </a:solidFill>
                <a:latin typeface="News Gothic std" panose="020B0506020203020204" pitchFamily="34" charset="0"/>
              </a:defRPr>
            </a:lvl1pPr>
          </a:lstStyle>
          <a:p>
            <a:r>
              <a:rPr lang="en-US" dirty="0"/>
              <a:t>   </a:t>
            </a:r>
            <a:br>
              <a:rPr lang="en-US" dirty="0"/>
            </a:br>
            <a:r>
              <a:rPr lang="en-US" dirty="0"/>
              <a:t>making a lasting impact</a:t>
            </a:r>
            <a:endParaRPr lang="en-AU" dirty="0"/>
          </a:p>
        </p:txBody>
      </p:sp>
      <p:sp>
        <p:nvSpPr>
          <p:cNvPr id="3" name="Subtitle 2">
            <a:extLst>
              <a:ext uri="{FF2B5EF4-FFF2-40B4-BE49-F238E27FC236}">
                <a16:creationId xmlns:a16="http://schemas.microsoft.com/office/drawing/2014/main" id="{A0E4234F-6DCE-457B-B4C7-7D5B619C7879}"/>
              </a:ext>
            </a:extLst>
          </p:cNvPr>
          <p:cNvSpPr>
            <a:spLocks noGrp="1"/>
          </p:cNvSpPr>
          <p:nvPr>
            <p:ph type="subTitle" idx="1" hasCustomPrompt="1"/>
          </p:nvPr>
        </p:nvSpPr>
        <p:spPr>
          <a:xfrm>
            <a:off x="464400" y="2954006"/>
            <a:ext cx="5989339" cy="999586"/>
          </a:xfrm>
        </p:spPr>
        <p:txBody>
          <a:bodyPr>
            <a:normAutofit/>
          </a:bodyPr>
          <a:lstStyle>
            <a:lvl1pPr marL="0" indent="0" algn="l">
              <a:buNone/>
              <a:defRPr sz="1800" b="0" cap="all" baseline="0">
                <a:solidFill>
                  <a:srgbClr val="FFFFFF"/>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 tailored partnership we can be proud of</a:t>
            </a:r>
            <a:endParaRPr lang="en-AU" dirty="0"/>
          </a:p>
        </p:txBody>
      </p:sp>
      <p:pic>
        <p:nvPicPr>
          <p:cNvPr id="13" name="Picture 12" descr="A close up of a logo&#10;&#10;Description automatically generated">
            <a:extLst>
              <a:ext uri="{FF2B5EF4-FFF2-40B4-BE49-F238E27FC236}">
                <a16:creationId xmlns:a16="http://schemas.microsoft.com/office/drawing/2014/main" id="{B21CBB9B-61AB-46C4-911F-F07B0C180A9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53435" y="263613"/>
            <a:ext cx="850394" cy="585218"/>
          </a:xfrm>
          <a:prstGeom prst="rect">
            <a:avLst/>
          </a:prstGeom>
        </p:spPr>
      </p:pic>
      <p:sp>
        <p:nvSpPr>
          <p:cNvPr id="20" name="Date Placeholder 19">
            <a:extLst>
              <a:ext uri="{FF2B5EF4-FFF2-40B4-BE49-F238E27FC236}">
                <a16:creationId xmlns:a16="http://schemas.microsoft.com/office/drawing/2014/main" id="{D3FAC81C-6A80-427D-A5B0-5FB91B9A6CA2}"/>
              </a:ext>
            </a:extLst>
          </p:cNvPr>
          <p:cNvSpPr>
            <a:spLocks noGrp="1"/>
          </p:cNvSpPr>
          <p:nvPr>
            <p:ph type="dt" sz="half" idx="12"/>
          </p:nvPr>
        </p:nvSpPr>
        <p:spPr>
          <a:xfrm>
            <a:off x="464400" y="4455000"/>
            <a:ext cx="2057400" cy="273844"/>
          </a:xfrm>
        </p:spPr>
        <p:txBody>
          <a:bodyPr/>
          <a:lstStyle>
            <a:lvl1pPr>
              <a:defRPr sz="1500"/>
            </a:lvl1pPr>
          </a:lstStyle>
          <a:p>
            <a:r>
              <a:rPr lang="en-AU" dirty="0"/>
              <a:t>JANUARY 2020</a:t>
            </a:r>
          </a:p>
        </p:txBody>
      </p:sp>
    </p:spTree>
    <p:extLst>
      <p:ext uri="{BB962C8B-B14F-4D97-AF65-F5344CB8AC3E}">
        <p14:creationId xmlns:p14="http://schemas.microsoft.com/office/powerpoint/2010/main" val="1258972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0E7E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4000" y="1010854"/>
            <a:ext cx="6669775" cy="1046440"/>
          </a:xfrm>
        </p:spPr>
        <p:txBody>
          <a:bodyPr lIns="0" tIns="0" rIns="0" bIns="0" anchor="t" anchorCtr="0">
            <a:spAutoFit/>
          </a:bodyPr>
          <a:lstStyle>
            <a:lvl1pPr algn="l">
              <a:defRPr kumimoji="0" lang="en-US" sz="3400" b="1" i="0" u="none" strike="noStrike" kern="1200" cap="none" spc="0" normalizeH="0" baseline="0" dirty="0">
                <a:ln>
                  <a:noFill/>
                </a:ln>
                <a:solidFill>
                  <a:srgbClr val="003A66"/>
                </a:solidFill>
                <a:effectLst/>
                <a:uLnTx/>
                <a:uFillTx/>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504001" y="162000"/>
            <a:ext cx="6669775" cy="848854"/>
          </a:xfrm>
        </p:spPr>
        <p:txBody>
          <a:bodyPr lIns="0" tIns="0" rIns="0" bIns="0" anchor="t" anchorCtr="0">
            <a:noAutofit/>
          </a:bodyPr>
          <a:lstStyle>
            <a:lvl1pPr marL="0" indent="0" algn="l">
              <a:buNone/>
              <a:defRPr kumimoji="0" lang="en-US" sz="3000" b="1" i="0" u="sng" strike="noStrike" kern="1200" cap="none" spc="0" normalizeH="0" baseline="0" dirty="0">
                <a:ln>
                  <a:noFill/>
                </a:ln>
                <a:solidFill>
                  <a:srgbClr val="8DC63F"/>
                </a:solidFill>
                <a:effectLst/>
                <a:uLnTx/>
                <a:uFillTx/>
                <a:latin typeface="Arial" panose="020B0604020202020204" pitchFamily="34" charset="0"/>
                <a:ea typeface="+mj-ea"/>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3961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12F49-C643-4F4A-85D7-75E257AC37E1}" type="datetimeFigureOut">
              <a:rPr lang="pt-BR" smtClean="0"/>
              <a:t>13/10/2020</a:t>
            </a:fld>
            <a:endParaRPr lang="pt-BR"/>
          </a:p>
        </p:txBody>
      </p:sp>
      <p:sp>
        <p:nvSpPr>
          <p:cNvPr id="5" name="Footer Placeholder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4283140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E0E7E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1" y="1390501"/>
            <a:ext cx="6669775" cy="1038746"/>
          </a:xfrm>
        </p:spPr>
        <p:txBody>
          <a:bodyPr lIns="0" tIns="0" rIns="0" bIns="0" anchor="t" anchorCtr="0">
            <a:spAutoFit/>
          </a:bodyPr>
          <a:lstStyle>
            <a:lvl1pPr algn="l">
              <a:defRPr sz="3375" b="1" i="0" cap="all" baseline="0">
                <a:solidFill>
                  <a:schemeClr val="bg1"/>
                </a:solidFill>
                <a:latin typeface="Arial"/>
              </a:defRPr>
            </a:lvl1pPr>
          </a:lstStyle>
          <a:p>
            <a:r>
              <a:rPr lang="en-US"/>
              <a:t>Click to edit Master title style</a:t>
            </a:r>
            <a:endParaRPr lang="en-US" dirty="0"/>
          </a:p>
        </p:txBody>
      </p:sp>
      <p:sp>
        <p:nvSpPr>
          <p:cNvPr id="3" name="Subtitle 2"/>
          <p:cNvSpPr>
            <a:spLocks noGrp="1"/>
          </p:cNvSpPr>
          <p:nvPr>
            <p:ph type="subTitle" idx="1"/>
          </p:nvPr>
        </p:nvSpPr>
        <p:spPr>
          <a:xfrm>
            <a:off x="504001" y="162000"/>
            <a:ext cx="6669775" cy="848854"/>
          </a:xfrm>
        </p:spPr>
        <p:txBody>
          <a:bodyPr lIns="0" tIns="0" rIns="0" bIns="0" anchor="t" anchorCtr="0">
            <a:noAutofit/>
          </a:bodyPr>
          <a:lstStyle>
            <a:lvl1pPr marL="0" indent="0" algn="l">
              <a:buNone/>
              <a:defRPr sz="2250" b="1" cap="none" baseline="0">
                <a:solidFill>
                  <a:schemeClr val="bg1"/>
                </a:solidFill>
                <a:latin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88306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hasCustomPrompt="1"/>
          </p:nvPr>
        </p:nvSpPr>
        <p:spPr>
          <a:xfrm>
            <a:off x="504000" y="162000"/>
            <a:ext cx="6648300" cy="857250"/>
          </a:xfrm>
          <a:prstGeom prst="rect">
            <a:avLst/>
          </a:prstGeom>
        </p:spPr>
        <p:txBody>
          <a:bodyPr vert="horz" lIns="0" tIns="0" rIns="0" bIns="0" rtlCol="0" anchor="t" anchorCtr="0">
            <a:normAutofit/>
          </a:bodyPr>
          <a:lstStyle/>
          <a:p>
            <a:r>
              <a:rPr lang="en-AU" dirty="0"/>
              <a:t>Click to edit master title style</a:t>
            </a:r>
            <a:endParaRPr lang="en-US" dirty="0"/>
          </a:p>
        </p:txBody>
      </p:sp>
    </p:spTree>
    <p:extLst>
      <p:ext uri="{BB962C8B-B14F-4D97-AF65-F5344CB8AC3E}">
        <p14:creationId xmlns:p14="http://schemas.microsoft.com/office/powerpoint/2010/main" val="39011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AU" dirty="0"/>
              <a:t>Click to edit master title style</a:t>
            </a:r>
            <a:endParaRPr lang="en-US" dirty="0"/>
          </a:p>
        </p:txBody>
      </p:sp>
      <p:sp>
        <p:nvSpPr>
          <p:cNvPr id="3" name="Content Placeholder 2"/>
          <p:cNvSpPr>
            <a:spLocks noGrp="1"/>
          </p:cNvSpPr>
          <p:nvPr>
            <p:ph sz="half" idx="1"/>
          </p:nvPr>
        </p:nvSpPr>
        <p:spPr>
          <a:xfrm>
            <a:off x="504000" y="1431001"/>
            <a:ext cx="39918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31001"/>
            <a:ext cx="41529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0288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AU" dirty="0"/>
              <a:t>Click to edit master title style</a:t>
            </a:r>
            <a:endParaRPr lang="en-US" dirty="0"/>
          </a:p>
        </p:txBody>
      </p:sp>
      <p:sp>
        <p:nvSpPr>
          <p:cNvPr id="3" name="Content Placeholder 2"/>
          <p:cNvSpPr>
            <a:spLocks noGrp="1"/>
          </p:cNvSpPr>
          <p:nvPr>
            <p:ph sz="half" idx="1"/>
          </p:nvPr>
        </p:nvSpPr>
        <p:spPr>
          <a:xfrm>
            <a:off x="504000" y="1431001"/>
            <a:ext cx="39918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0"/>
          </p:nvPr>
        </p:nvSpPr>
        <p:spPr>
          <a:xfrm>
            <a:off x="6372000" y="1485000"/>
            <a:ext cx="2772000" cy="2079000"/>
          </a:xfrm>
        </p:spPr>
        <p:txBody>
          <a:bodyPr/>
          <a:lstStyle/>
          <a:p>
            <a:r>
              <a:rPr lang="en-US"/>
              <a:t>Click icon to add picture</a:t>
            </a:r>
          </a:p>
        </p:txBody>
      </p:sp>
    </p:spTree>
    <p:extLst>
      <p:ext uri="{BB962C8B-B14F-4D97-AF65-F5344CB8AC3E}">
        <p14:creationId xmlns:p14="http://schemas.microsoft.com/office/powerpoint/2010/main" val="3706471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Click to edit master title style</a:t>
            </a:r>
            <a:endParaRPr lang="en-US" dirty="0"/>
          </a:p>
        </p:txBody>
      </p:sp>
    </p:spTree>
    <p:extLst>
      <p:ext uri="{BB962C8B-B14F-4D97-AF65-F5344CB8AC3E}">
        <p14:creationId xmlns:p14="http://schemas.microsoft.com/office/powerpoint/2010/main" val="524633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728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C2734-5F66-4323-899D-C2371854BD2B}"/>
              </a:ext>
            </a:extLst>
          </p:cNvPr>
          <p:cNvSpPr/>
          <p:nvPr userDrawn="1"/>
        </p:nvSpPr>
        <p:spPr>
          <a:xfrm>
            <a:off x="5027222" y="162001"/>
            <a:ext cx="3978876" cy="4815442"/>
          </a:xfrm>
          <a:prstGeom prst="rect">
            <a:avLst/>
          </a:prstGeom>
          <a:solidFill>
            <a:srgbClr val="E2E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1A11EF7A-EB1B-4B29-AFB8-826848BEE887}"/>
              </a:ext>
            </a:extLst>
          </p:cNvPr>
          <p:cNvGrpSpPr/>
          <p:nvPr userDrawn="1"/>
        </p:nvGrpSpPr>
        <p:grpSpPr>
          <a:xfrm>
            <a:off x="8021585" y="-2"/>
            <a:ext cx="783368" cy="650048"/>
            <a:chOff x="8021585" y="-2"/>
            <a:chExt cx="783368" cy="650048"/>
          </a:xfrm>
        </p:grpSpPr>
        <p:sp>
          <p:nvSpPr>
            <p:cNvPr id="26" name="Rectangle: Single Corner Rounded 20">
              <a:extLst>
                <a:ext uri="{FF2B5EF4-FFF2-40B4-BE49-F238E27FC236}">
                  <a16:creationId xmlns:a16="http://schemas.microsoft.com/office/drawing/2014/main" id="{50738B82-A7C4-4CAE-A4EA-1A43B3DBDB9B}"/>
                </a:ext>
              </a:extLst>
            </p:cNvPr>
            <p:cNvSpPr/>
            <p:nvPr/>
          </p:nvSpPr>
          <p:spPr>
            <a:xfrm rot="10800000">
              <a:off x="8021585" y="-2"/>
              <a:ext cx="783368" cy="650048"/>
            </a:xfrm>
            <a:prstGeom prst="round1Rect">
              <a:avLst>
                <a:gd name="adj" fmla="val 12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7" name="Picture 26">
              <a:extLst>
                <a:ext uri="{FF2B5EF4-FFF2-40B4-BE49-F238E27FC236}">
                  <a16:creationId xmlns:a16="http://schemas.microsoft.com/office/drawing/2014/main" id="{C518673C-0E08-481A-BA07-9349D79C1C0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27625" y="229683"/>
              <a:ext cx="574477" cy="352250"/>
            </a:xfrm>
            <a:prstGeom prst="rect">
              <a:avLst/>
            </a:prstGeom>
          </p:spPr>
        </p:pic>
      </p:grpSp>
      <p:pic>
        <p:nvPicPr>
          <p:cNvPr id="28" name="Picture 27">
            <a:extLst>
              <a:ext uri="{FF2B5EF4-FFF2-40B4-BE49-F238E27FC236}">
                <a16:creationId xmlns:a16="http://schemas.microsoft.com/office/drawing/2014/main" id="{0ACF2165-80EC-4F75-B5C9-E12EE117BE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
            <a:ext cx="9143999" cy="5143503"/>
          </a:xfrm>
          <a:prstGeom prst="rect">
            <a:avLst/>
          </a:prstGeom>
        </p:spPr>
      </p:pic>
      <p:sp>
        <p:nvSpPr>
          <p:cNvPr id="30" name="Rectangle: Single Corner Rounded 4">
            <a:extLst>
              <a:ext uri="{FF2B5EF4-FFF2-40B4-BE49-F238E27FC236}">
                <a16:creationId xmlns:a16="http://schemas.microsoft.com/office/drawing/2014/main" id="{A9020250-D489-43E6-810B-28194C7CCCB6}"/>
              </a:ext>
            </a:extLst>
          </p:cNvPr>
          <p:cNvSpPr/>
          <p:nvPr userDrawn="1"/>
        </p:nvSpPr>
        <p:spPr>
          <a:xfrm rot="10800000">
            <a:off x="4428308" y="1114651"/>
            <a:ext cx="4577789" cy="3178161"/>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4A15AFA-62A0-4320-815C-ECBD444EE5D8}"/>
              </a:ext>
            </a:extLst>
          </p:cNvPr>
          <p:cNvSpPr txBox="1">
            <a:spLocks/>
          </p:cNvSpPr>
          <p:nvPr userDrawn="1"/>
        </p:nvSpPr>
        <p:spPr>
          <a:xfrm>
            <a:off x="404802" y="1855233"/>
            <a:ext cx="4167198" cy="142897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00000"/>
              </a:lnSpc>
            </a:pPr>
            <a:r>
              <a:rPr lang="en-US" sz="3200" b="1" spc="-150" dirty="0">
                <a:solidFill>
                  <a:schemeClr val="bg1"/>
                </a:solidFill>
                <a:latin typeface="Arial" panose="020B0604020202020204" pitchFamily="34" charset="0"/>
                <a:cs typeface="Arial" panose="020B0604020202020204" pitchFamily="34" charset="0"/>
              </a:rPr>
              <a:t>LONG-TERM</a:t>
            </a:r>
            <a:r>
              <a:rPr lang="en-US" sz="3200" b="1" spc="-150" baseline="0" dirty="0">
                <a:solidFill>
                  <a:schemeClr val="bg1"/>
                </a:solidFill>
                <a:latin typeface="Arial" panose="020B0604020202020204" pitchFamily="34" charset="0"/>
                <a:cs typeface="Arial" panose="020B0604020202020204" pitchFamily="34" charset="0"/>
              </a:rPr>
              <a:t> SUPPORT FOR </a:t>
            </a:r>
            <a:br>
              <a:rPr lang="en-US" sz="3200" b="1" spc="-150" baseline="0" dirty="0">
                <a:solidFill>
                  <a:schemeClr val="bg1"/>
                </a:solidFill>
                <a:latin typeface="Arial" panose="020B0604020202020204" pitchFamily="34" charset="0"/>
                <a:cs typeface="Arial" panose="020B0604020202020204" pitchFamily="34" charset="0"/>
              </a:rPr>
            </a:br>
            <a:r>
              <a:rPr lang="en-US" sz="3200" b="1" u="sng" spc="-150" baseline="0" dirty="0">
                <a:solidFill>
                  <a:schemeClr val="bg1"/>
                </a:solidFill>
                <a:latin typeface="Arial" panose="020B0604020202020204" pitchFamily="34" charset="0"/>
                <a:cs typeface="Arial" panose="020B0604020202020204" pitchFamily="34" charset="0"/>
              </a:rPr>
              <a:t>LASTING CHANGE</a:t>
            </a:r>
            <a:endParaRPr lang="en-US" sz="3200" u="sng" spc="-1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862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C2734-5F66-4323-899D-C2371854BD2B}"/>
              </a:ext>
            </a:extLst>
          </p:cNvPr>
          <p:cNvSpPr/>
          <p:nvPr userDrawn="1"/>
        </p:nvSpPr>
        <p:spPr>
          <a:xfrm>
            <a:off x="5027222" y="162001"/>
            <a:ext cx="3978876" cy="4815442"/>
          </a:xfrm>
          <a:prstGeom prst="rect">
            <a:avLst/>
          </a:prstGeom>
          <a:solidFill>
            <a:srgbClr val="E2E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1A11EF7A-EB1B-4B29-AFB8-826848BEE887}"/>
              </a:ext>
            </a:extLst>
          </p:cNvPr>
          <p:cNvGrpSpPr/>
          <p:nvPr userDrawn="1"/>
        </p:nvGrpSpPr>
        <p:grpSpPr>
          <a:xfrm>
            <a:off x="8021585" y="-2"/>
            <a:ext cx="783368" cy="650048"/>
            <a:chOff x="8021585" y="-2"/>
            <a:chExt cx="783368" cy="650048"/>
          </a:xfrm>
        </p:grpSpPr>
        <p:sp>
          <p:nvSpPr>
            <p:cNvPr id="26" name="Rectangle: Single Corner Rounded 20">
              <a:extLst>
                <a:ext uri="{FF2B5EF4-FFF2-40B4-BE49-F238E27FC236}">
                  <a16:creationId xmlns:a16="http://schemas.microsoft.com/office/drawing/2014/main" id="{50738B82-A7C4-4CAE-A4EA-1A43B3DBDB9B}"/>
                </a:ext>
              </a:extLst>
            </p:cNvPr>
            <p:cNvSpPr/>
            <p:nvPr/>
          </p:nvSpPr>
          <p:spPr>
            <a:xfrm rot="10800000">
              <a:off x="8021585" y="-2"/>
              <a:ext cx="783368" cy="650048"/>
            </a:xfrm>
            <a:prstGeom prst="round1Rect">
              <a:avLst>
                <a:gd name="adj" fmla="val 12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7" name="Picture 26">
              <a:extLst>
                <a:ext uri="{FF2B5EF4-FFF2-40B4-BE49-F238E27FC236}">
                  <a16:creationId xmlns:a16="http://schemas.microsoft.com/office/drawing/2014/main" id="{C518673C-0E08-481A-BA07-9349D79C1C0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27625" y="229683"/>
              <a:ext cx="574477" cy="352250"/>
            </a:xfrm>
            <a:prstGeom prst="rect">
              <a:avLst/>
            </a:prstGeom>
          </p:spPr>
        </p:pic>
      </p:grpSp>
      <p:pic>
        <p:nvPicPr>
          <p:cNvPr id="28" name="Picture 27">
            <a:extLst>
              <a:ext uri="{FF2B5EF4-FFF2-40B4-BE49-F238E27FC236}">
                <a16:creationId xmlns:a16="http://schemas.microsoft.com/office/drawing/2014/main" id="{0ACF2165-80EC-4F75-B5C9-E12EE117BE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
            <a:ext cx="9143999" cy="5143503"/>
          </a:xfrm>
          <a:prstGeom prst="rect">
            <a:avLst/>
          </a:prstGeom>
        </p:spPr>
      </p:pic>
      <p:sp>
        <p:nvSpPr>
          <p:cNvPr id="30" name="Rectangle: Single Corner Rounded 4">
            <a:extLst>
              <a:ext uri="{FF2B5EF4-FFF2-40B4-BE49-F238E27FC236}">
                <a16:creationId xmlns:a16="http://schemas.microsoft.com/office/drawing/2014/main" id="{A9020250-D489-43E6-810B-28194C7CCCB6}"/>
              </a:ext>
            </a:extLst>
          </p:cNvPr>
          <p:cNvSpPr/>
          <p:nvPr userDrawn="1"/>
        </p:nvSpPr>
        <p:spPr>
          <a:xfrm rot="10800000">
            <a:off x="4428308" y="1114651"/>
            <a:ext cx="4577789" cy="3178161"/>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31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812F49-C643-4F4A-85D7-75E257AC37E1}" type="datetimeFigureOut">
              <a:rPr lang="pt-BR" smtClean="0"/>
              <a:t>13/10/2020</a:t>
            </a:fld>
            <a:endParaRPr lang="pt-BR"/>
          </a:p>
        </p:txBody>
      </p:sp>
      <p:sp>
        <p:nvSpPr>
          <p:cNvPr id="5" name="Footer Placeholder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156935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12F49-C643-4F4A-85D7-75E257AC37E1}" type="datetimeFigureOut">
              <a:rPr lang="pt-BR" smtClean="0"/>
              <a:t>13/10/2020</a:t>
            </a:fld>
            <a:endParaRPr lang="pt-BR"/>
          </a:p>
        </p:txBody>
      </p:sp>
      <p:sp>
        <p:nvSpPr>
          <p:cNvPr id="6" name="Footer Placeholder 5"/>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364255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12F49-C643-4F4A-85D7-75E257AC37E1}" type="datetimeFigureOut">
              <a:rPr lang="pt-BR" smtClean="0"/>
              <a:t>13/10/2020</a:t>
            </a:fld>
            <a:endParaRPr lang="pt-BR"/>
          </a:p>
        </p:txBody>
      </p:sp>
      <p:sp>
        <p:nvSpPr>
          <p:cNvPr id="8" name="Footer Placeholder 7"/>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336957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12F49-C643-4F4A-85D7-75E257AC37E1}" type="datetimeFigureOut">
              <a:rPr lang="pt-BR" smtClean="0"/>
              <a:t>13/10/2020</a:t>
            </a:fld>
            <a:endParaRPr lang="pt-BR"/>
          </a:p>
        </p:txBody>
      </p:sp>
      <p:sp>
        <p:nvSpPr>
          <p:cNvPr id="4" name="Footer Placeholder 3"/>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344047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12F49-C643-4F4A-85D7-75E257AC37E1}" type="datetimeFigureOut">
              <a:rPr lang="pt-BR" smtClean="0"/>
              <a:t>13/10/2020</a:t>
            </a:fld>
            <a:endParaRPr lang="pt-BR"/>
          </a:p>
        </p:txBody>
      </p:sp>
      <p:sp>
        <p:nvSpPr>
          <p:cNvPr id="3" name="Footer Placeholder 2"/>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44230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812F49-C643-4F4A-85D7-75E257AC37E1}" type="datetimeFigureOut">
              <a:rPr lang="pt-BR" smtClean="0"/>
              <a:t>13/10/2020</a:t>
            </a:fld>
            <a:endParaRPr lang="pt-BR"/>
          </a:p>
        </p:txBody>
      </p:sp>
      <p:sp>
        <p:nvSpPr>
          <p:cNvPr id="4" name="Footer Placeholder 3"/>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142355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2812F49-C643-4F4A-85D7-75E257AC37E1}" type="datetimeFigureOut">
              <a:rPr lang="pt-BR" smtClean="0"/>
              <a:t>13/10/2020</a:t>
            </a:fld>
            <a:endParaRPr lang="pt-BR"/>
          </a:p>
        </p:txBody>
      </p:sp>
      <p:sp>
        <p:nvSpPr>
          <p:cNvPr id="6" name="Footer Placeholder 5"/>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163163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4.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7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hidden="1"/>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2812F49-C643-4F4A-85D7-75E257AC37E1}" type="datetimeFigureOut">
              <a:rPr lang="pt-BR" smtClean="0"/>
              <a:t>13/10/2020</a:t>
            </a:fld>
            <a:endParaRPr lang="pt-BR"/>
          </a:p>
        </p:txBody>
      </p:sp>
      <p:sp>
        <p:nvSpPr>
          <p:cNvPr id="5" name="Footer Placeholder 4" hidden="1"/>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grpSp>
        <p:nvGrpSpPr>
          <p:cNvPr id="8" name="Group 7">
            <a:extLst>
              <a:ext uri="{FF2B5EF4-FFF2-40B4-BE49-F238E27FC236}">
                <a16:creationId xmlns:a16="http://schemas.microsoft.com/office/drawing/2014/main" id="{1A11EF7A-EB1B-4B29-AFB8-826848BEE887}"/>
              </a:ext>
            </a:extLst>
          </p:cNvPr>
          <p:cNvGrpSpPr/>
          <p:nvPr userDrawn="1"/>
        </p:nvGrpSpPr>
        <p:grpSpPr>
          <a:xfrm>
            <a:off x="8021585" y="-2"/>
            <a:ext cx="783368" cy="650048"/>
            <a:chOff x="8021585" y="-2"/>
            <a:chExt cx="783368" cy="650048"/>
          </a:xfrm>
        </p:grpSpPr>
        <p:sp>
          <p:nvSpPr>
            <p:cNvPr id="9" name="Rectangle: Single Corner Rounded 20">
              <a:extLst>
                <a:ext uri="{FF2B5EF4-FFF2-40B4-BE49-F238E27FC236}">
                  <a16:creationId xmlns:a16="http://schemas.microsoft.com/office/drawing/2014/main" id="{50738B82-A7C4-4CAE-A4EA-1A43B3DBDB9B}"/>
                </a:ext>
              </a:extLst>
            </p:cNvPr>
            <p:cNvSpPr/>
            <p:nvPr/>
          </p:nvSpPr>
          <p:spPr>
            <a:xfrm rot="10800000">
              <a:off x="8021585" y="-2"/>
              <a:ext cx="783368" cy="650048"/>
            </a:xfrm>
            <a:prstGeom prst="round1Rect">
              <a:avLst>
                <a:gd name="adj" fmla="val 12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9">
              <a:extLst>
                <a:ext uri="{FF2B5EF4-FFF2-40B4-BE49-F238E27FC236}">
                  <a16:creationId xmlns:a16="http://schemas.microsoft.com/office/drawing/2014/main" id="{C518673C-0E08-481A-BA07-9349D79C1C05}"/>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8127625" y="229683"/>
              <a:ext cx="574477" cy="352250"/>
            </a:xfrm>
            <a:prstGeom prst="rect">
              <a:avLst/>
            </a:prstGeom>
          </p:spPr>
        </p:pic>
      </p:grpSp>
      <p:pic>
        <p:nvPicPr>
          <p:cNvPr id="11" name="Picture 10">
            <a:extLst>
              <a:ext uri="{FF2B5EF4-FFF2-40B4-BE49-F238E27FC236}">
                <a16:creationId xmlns:a16="http://schemas.microsoft.com/office/drawing/2014/main" id="{0ACF2165-80EC-4F75-B5C9-E12EE117BED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3"/>
            <a:ext cx="9143999" cy="5143503"/>
          </a:xfrm>
          <a:prstGeom prst="rect">
            <a:avLst/>
          </a:prstGeom>
        </p:spPr>
      </p:pic>
      <p:sp>
        <p:nvSpPr>
          <p:cNvPr id="6" name="TextBox 5"/>
          <p:cNvSpPr txBox="1"/>
          <p:nvPr userDrawn="1"/>
        </p:nvSpPr>
        <p:spPr>
          <a:xfrm>
            <a:off x="8517565" y="4632723"/>
            <a:ext cx="515032" cy="215444"/>
          </a:xfrm>
          <a:prstGeom prst="rect">
            <a:avLst/>
          </a:prstGeom>
          <a:noFill/>
        </p:spPr>
        <p:txBody>
          <a:bodyPr wrap="square" rtlCol="0">
            <a:spAutoFit/>
          </a:bodyPr>
          <a:lstStyle/>
          <a:p>
            <a:fld id="{BB28DA5B-2555-48BD-B37C-B946926C8BEF}" type="slidenum">
              <a:rPr lang="en-AU" sz="800" smtClean="0">
                <a:latin typeface="Arial" panose="020B0604020202020204" pitchFamily="34" charset="0"/>
                <a:cs typeface="Arial" panose="020B0604020202020204" pitchFamily="34" charset="0"/>
              </a:rPr>
              <a:t>‹#›</a:t>
            </a:fld>
            <a:endParaRPr lang="en-A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987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9" r:id="rId8"/>
    <p:sldLayoutId id="2147483668" r:id="rId9"/>
    <p:sldLayoutId id="2147483669" r:id="rId10"/>
    <p:sldLayoutId id="2147483670" r:id="rId11"/>
    <p:sldLayoutId id="2147483671" r:id="rId12"/>
    <p:sldLayoutId id="2147483691" r:id="rId13"/>
    <p:sldLayoutId id="2147483696"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A66"/>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38239" t="5312" r="11010"/>
          <a:stretch/>
        </p:blipFill>
        <p:spPr>
          <a:xfrm>
            <a:off x="175827" y="152399"/>
            <a:ext cx="3915528" cy="4870321"/>
          </a:xfrm>
          <a:prstGeom prst="rect">
            <a:avLst/>
          </a:prstGeom>
        </p:spPr>
      </p:pic>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Picture 9">
            <a:extLst>
              <a:ext uri="{FF2B5EF4-FFF2-40B4-BE49-F238E27FC236}">
                <a16:creationId xmlns:a16="http://schemas.microsoft.com/office/drawing/2014/main" id="{0ACF2165-80EC-4F75-B5C9-E12EE117BED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3"/>
            <a:ext cx="9143999" cy="5152129"/>
          </a:xfrm>
          <a:prstGeom prst="rect">
            <a:avLst/>
          </a:prstGeom>
        </p:spPr>
      </p:pic>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D33856-E70D-4C2F-992D-7CD27689D3D9}" type="slidenum">
              <a:rPr lang="en-AU" smtClean="0"/>
              <a:t>‹#›</a:t>
            </a:fld>
            <a:endParaRPr lang="en-AU"/>
          </a:p>
        </p:txBody>
      </p:sp>
      <p:pic>
        <p:nvPicPr>
          <p:cNvPr id="8" name="Picture 7">
            <a:extLst>
              <a:ext uri="{FF2B5EF4-FFF2-40B4-BE49-F238E27FC236}">
                <a16:creationId xmlns:a16="http://schemas.microsoft.com/office/drawing/2014/main" id="{B79839E4-2676-43D2-A853-50F1AFA0415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0666" y="420750"/>
            <a:ext cx="1100730" cy="753131"/>
          </a:xfrm>
          <a:prstGeom prst="rect">
            <a:avLst/>
          </a:prstGeom>
        </p:spPr>
      </p:pic>
      <p:sp>
        <p:nvSpPr>
          <p:cNvPr id="9" name="Title 1">
            <a:extLst>
              <a:ext uri="{FF2B5EF4-FFF2-40B4-BE49-F238E27FC236}">
                <a16:creationId xmlns:a16="http://schemas.microsoft.com/office/drawing/2014/main" id="{44A15AFA-62A0-4320-815C-ECBD444EE5D8}"/>
              </a:ext>
            </a:extLst>
          </p:cNvPr>
          <p:cNvSpPr txBox="1">
            <a:spLocks/>
          </p:cNvSpPr>
          <p:nvPr userDrawn="1"/>
        </p:nvSpPr>
        <p:spPr>
          <a:xfrm>
            <a:off x="4268026" y="797315"/>
            <a:ext cx="4167198" cy="142897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lnSpc>
                <a:spcPct val="100000"/>
              </a:lnSpc>
            </a:pPr>
            <a:r>
              <a:rPr lang="en-US" sz="3200" b="1" spc="-150" dirty="0">
                <a:solidFill>
                  <a:schemeClr val="bg1"/>
                </a:solidFill>
                <a:latin typeface="Arial" panose="020B0604020202020204" pitchFamily="34" charset="0"/>
                <a:cs typeface="Arial" panose="020B0604020202020204" pitchFamily="34" charset="0"/>
              </a:rPr>
              <a:t>LONG-TERM</a:t>
            </a:r>
            <a:r>
              <a:rPr lang="en-US" sz="3200" b="1" spc="-150" baseline="0" dirty="0">
                <a:solidFill>
                  <a:schemeClr val="bg1"/>
                </a:solidFill>
                <a:latin typeface="Arial" panose="020B0604020202020204" pitchFamily="34" charset="0"/>
                <a:cs typeface="Arial" panose="020B0604020202020204" pitchFamily="34" charset="0"/>
              </a:rPr>
              <a:t> SUPPORT FOR </a:t>
            </a:r>
            <a:br>
              <a:rPr lang="en-US" sz="3200" b="1" spc="-150" baseline="0" dirty="0">
                <a:solidFill>
                  <a:schemeClr val="bg1"/>
                </a:solidFill>
                <a:latin typeface="Arial" panose="020B0604020202020204" pitchFamily="34" charset="0"/>
                <a:cs typeface="Arial" panose="020B0604020202020204" pitchFamily="34" charset="0"/>
              </a:rPr>
            </a:br>
            <a:r>
              <a:rPr lang="en-US" sz="3200" b="1" u="sng" spc="-150" baseline="0" dirty="0">
                <a:solidFill>
                  <a:schemeClr val="bg1"/>
                </a:solidFill>
                <a:latin typeface="Arial" panose="020B0604020202020204" pitchFamily="34" charset="0"/>
                <a:cs typeface="Arial" panose="020B0604020202020204" pitchFamily="34" charset="0"/>
              </a:rPr>
              <a:t>LASTING CHANGE</a:t>
            </a:r>
            <a:endParaRPr lang="en-US" sz="3200" u="sng" spc="-150"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4A15AFA-62A0-4320-815C-ECBD444EE5D8}"/>
              </a:ext>
            </a:extLst>
          </p:cNvPr>
          <p:cNvSpPr txBox="1">
            <a:spLocks/>
          </p:cNvSpPr>
          <p:nvPr userDrawn="1"/>
        </p:nvSpPr>
        <p:spPr>
          <a:xfrm>
            <a:off x="4268026" y="1857258"/>
            <a:ext cx="4167198" cy="142897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lnSpc>
                <a:spcPct val="100000"/>
              </a:lnSpc>
            </a:pPr>
            <a:r>
              <a:rPr lang="en-US" sz="2400" b="0" u="none" spc="-150" dirty="0">
                <a:solidFill>
                  <a:schemeClr val="bg1"/>
                </a:solidFill>
                <a:latin typeface="Arial" panose="020B0604020202020204" pitchFamily="34" charset="0"/>
                <a:cs typeface="Arial" panose="020B0604020202020204" pitchFamily="34" charset="0"/>
              </a:rPr>
              <a:t>Creating</a:t>
            </a:r>
            <a:r>
              <a:rPr lang="en-US" sz="2400" b="0" u="none" spc="-150" baseline="0" dirty="0">
                <a:solidFill>
                  <a:schemeClr val="bg1"/>
                </a:solidFill>
                <a:latin typeface="Arial" panose="020B0604020202020204" pitchFamily="34" charset="0"/>
                <a:cs typeface="Arial" panose="020B0604020202020204" pitchFamily="34" charset="0"/>
              </a:rPr>
              <a:t> better futures </a:t>
            </a:r>
          </a:p>
          <a:p>
            <a:pPr algn="r">
              <a:lnSpc>
                <a:spcPct val="100000"/>
              </a:lnSpc>
            </a:pPr>
            <a:r>
              <a:rPr lang="en-US" sz="2400" b="0" u="none" spc="-150" baseline="0" dirty="0">
                <a:solidFill>
                  <a:schemeClr val="bg1"/>
                </a:solidFill>
                <a:latin typeface="Arial" panose="020B0604020202020204" pitchFamily="34" charset="0"/>
                <a:cs typeface="Arial" panose="020B0604020202020204" pitchFamily="34" charset="0"/>
              </a:rPr>
              <a:t>For young Australians in need</a:t>
            </a:r>
            <a:endParaRPr lang="en-US" sz="2400" b="0" u="sng" spc="-1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548964"/>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A66"/>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l="38239" t="5312" r="11010"/>
          <a:stretch/>
        </p:blipFill>
        <p:spPr>
          <a:xfrm>
            <a:off x="175827" y="152399"/>
            <a:ext cx="3915528" cy="4870321"/>
          </a:xfrm>
          <a:prstGeom prst="rect">
            <a:avLst/>
          </a:prstGeom>
        </p:spPr>
      </p:pic>
      <p:pic>
        <p:nvPicPr>
          <p:cNvPr id="6" name="Picture 5">
            <a:extLst>
              <a:ext uri="{FF2B5EF4-FFF2-40B4-BE49-F238E27FC236}">
                <a16:creationId xmlns:a16="http://schemas.microsoft.com/office/drawing/2014/main" id="{0ACF2165-80EC-4F75-B5C9-E12EE117BED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5152129"/>
          </a:xfrm>
          <a:prstGeom prst="rect">
            <a:avLst/>
          </a:prstGeom>
        </p:spPr>
      </p:pic>
      <p:sp>
        <p:nvSpPr>
          <p:cNvPr id="7" name="Title 1">
            <a:extLst>
              <a:ext uri="{FF2B5EF4-FFF2-40B4-BE49-F238E27FC236}">
                <a16:creationId xmlns:a16="http://schemas.microsoft.com/office/drawing/2014/main" id="{44A15AFA-62A0-4320-815C-ECBD444EE5D8}"/>
              </a:ext>
            </a:extLst>
          </p:cNvPr>
          <p:cNvSpPr txBox="1">
            <a:spLocks/>
          </p:cNvSpPr>
          <p:nvPr userDrawn="1"/>
        </p:nvSpPr>
        <p:spPr>
          <a:xfrm>
            <a:off x="4268026" y="797315"/>
            <a:ext cx="4167198" cy="142897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lnSpc>
                <a:spcPct val="100000"/>
              </a:lnSpc>
            </a:pPr>
            <a:r>
              <a:rPr lang="en-US" sz="3200" b="1" spc="-150" dirty="0">
                <a:solidFill>
                  <a:schemeClr val="bg1"/>
                </a:solidFill>
                <a:latin typeface="Arial" panose="020B0604020202020204" pitchFamily="34" charset="0"/>
                <a:cs typeface="Arial" panose="020B0604020202020204" pitchFamily="34" charset="0"/>
              </a:rPr>
              <a:t>LONG-TERM</a:t>
            </a:r>
            <a:r>
              <a:rPr lang="en-US" sz="3200" b="1" spc="-150" baseline="0" dirty="0">
                <a:solidFill>
                  <a:schemeClr val="bg1"/>
                </a:solidFill>
                <a:latin typeface="Arial" panose="020B0604020202020204" pitchFamily="34" charset="0"/>
                <a:cs typeface="Arial" panose="020B0604020202020204" pitchFamily="34" charset="0"/>
              </a:rPr>
              <a:t> SUPPORT FOR </a:t>
            </a:r>
            <a:br>
              <a:rPr lang="en-US" sz="3200" b="1" spc="-150" baseline="0" dirty="0">
                <a:solidFill>
                  <a:schemeClr val="bg1"/>
                </a:solidFill>
                <a:latin typeface="Arial" panose="020B0604020202020204" pitchFamily="34" charset="0"/>
                <a:cs typeface="Arial" panose="020B0604020202020204" pitchFamily="34" charset="0"/>
              </a:rPr>
            </a:br>
            <a:r>
              <a:rPr lang="en-US" sz="3200" b="1" u="sng" spc="-150" baseline="0" dirty="0">
                <a:solidFill>
                  <a:schemeClr val="bg1"/>
                </a:solidFill>
                <a:latin typeface="Arial" panose="020B0604020202020204" pitchFamily="34" charset="0"/>
                <a:cs typeface="Arial" panose="020B0604020202020204" pitchFamily="34" charset="0"/>
              </a:rPr>
              <a:t>LASTING CHANGE</a:t>
            </a:r>
            <a:endParaRPr lang="en-US" sz="3200" u="sng" spc="-15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4A15AFA-62A0-4320-815C-ECBD444EE5D8}"/>
              </a:ext>
            </a:extLst>
          </p:cNvPr>
          <p:cNvSpPr txBox="1">
            <a:spLocks/>
          </p:cNvSpPr>
          <p:nvPr userDrawn="1"/>
        </p:nvSpPr>
        <p:spPr>
          <a:xfrm>
            <a:off x="4268026" y="1857258"/>
            <a:ext cx="4167198" cy="142897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lnSpc>
                <a:spcPct val="100000"/>
              </a:lnSpc>
            </a:pPr>
            <a:r>
              <a:rPr lang="en-US" sz="2400" b="0" u="none" spc="-150" dirty="0">
                <a:solidFill>
                  <a:schemeClr val="bg1"/>
                </a:solidFill>
                <a:latin typeface="Arial" panose="020B0604020202020204" pitchFamily="34" charset="0"/>
                <a:cs typeface="Arial" panose="020B0604020202020204" pitchFamily="34" charset="0"/>
              </a:rPr>
              <a:t>Creating</a:t>
            </a:r>
            <a:r>
              <a:rPr lang="en-US" sz="2400" b="0" u="none" spc="-150" baseline="0" dirty="0">
                <a:solidFill>
                  <a:schemeClr val="bg1"/>
                </a:solidFill>
                <a:latin typeface="Arial" panose="020B0604020202020204" pitchFamily="34" charset="0"/>
                <a:cs typeface="Arial" panose="020B0604020202020204" pitchFamily="34" charset="0"/>
              </a:rPr>
              <a:t> better futures </a:t>
            </a:r>
          </a:p>
          <a:p>
            <a:pPr algn="r">
              <a:lnSpc>
                <a:spcPct val="100000"/>
              </a:lnSpc>
            </a:pPr>
            <a:r>
              <a:rPr lang="en-US" sz="2400" b="0" u="none" spc="-150" baseline="0" dirty="0">
                <a:solidFill>
                  <a:schemeClr val="bg1"/>
                </a:solidFill>
                <a:latin typeface="Arial" panose="020B0604020202020204" pitchFamily="34" charset="0"/>
                <a:cs typeface="Arial" panose="020B0604020202020204" pitchFamily="34" charset="0"/>
              </a:rPr>
              <a:t>For young Australians in need</a:t>
            </a:r>
            <a:endParaRPr lang="en-US" sz="2400" b="0" u="sng" spc="-1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143899"/>
      </p:ext>
    </p:extLst>
  </p:cSld>
  <p:clrMap bg1="lt1" tx1="dk1" bg2="lt2" tx2="dk2" accent1="accent1" accent2="accent2" accent3="accent3" accent4="accent4" accent5="accent5" accent6="accent6" hlink="hlink" folHlink="folHlink"/>
  <p:sldLayoutIdLst>
    <p:sldLayoutId id="2147483695"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0E7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162000"/>
            <a:ext cx="6648300" cy="85725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04000" y="1431000"/>
            <a:ext cx="8451700" cy="3657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A11EF7A-EB1B-4B29-AFB8-826848BEE887}"/>
              </a:ext>
            </a:extLst>
          </p:cNvPr>
          <p:cNvGrpSpPr/>
          <p:nvPr userDrawn="1"/>
        </p:nvGrpSpPr>
        <p:grpSpPr>
          <a:xfrm>
            <a:off x="8021585" y="-2"/>
            <a:ext cx="783368" cy="650048"/>
            <a:chOff x="8021585" y="-2"/>
            <a:chExt cx="783368" cy="650048"/>
          </a:xfrm>
        </p:grpSpPr>
        <p:sp>
          <p:nvSpPr>
            <p:cNvPr id="7" name="Rectangle: Single Corner Rounded 20">
              <a:extLst>
                <a:ext uri="{FF2B5EF4-FFF2-40B4-BE49-F238E27FC236}">
                  <a16:creationId xmlns:a16="http://schemas.microsoft.com/office/drawing/2014/main" id="{50738B82-A7C4-4CAE-A4EA-1A43B3DBDB9B}"/>
                </a:ext>
              </a:extLst>
            </p:cNvPr>
            <p:cNvSpPr/>
            <p:nvPr/>
          </p:nvSpPr>
          <p:spPr>
            <a:xfrm rot="10800000">
              <a:off x="8021585" y="-2"/>
              <a:ext cx="783368" cy="650048"/>
            </a:xfrm>
            <a:prstGeom prst="round1Rect">
              <a:avLst>
                <a:gd name="adj" fmla="val 12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Picture 7">
              <a:extLst>
                <a:ext uri="{FF2B5EF4-FFF2-40B4-BE49-F238E27FC236}">
                  <a16:creationId xmlns:a16="http://schemas.microsoft.com/office/drawing/2014/main" id="{C518673C-0E08-481A-BA07-9349D79C1C05}"/>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127625" y="229683"/>
              <a:ext cx="574477" cy="352250"/>
            </a:xfrm>
            <a:prstGeom prst="rect">
              <a:avLst/>
            </a:prstGeom>
          </p:spPr>
        </p:pic>
      </p:grpSp>
      <p:pic>
        <p:nvPicPr>
          <p:cNvPr id="9" name="Picture 8">
            <a:extLst>
              <a:ext uri="{FF2B5EF4-FFF2-40B4-BE49-F238E27FC236}">
                <a16:creationId xmlns:a16="http://schemas.microsoft.com/office/drawing/2014/main" id="{0ACF2165-80EC-4F75-B5C9-E12EE117BED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3"/>
            <a:ext cx="9143999" cy="5143503"/>
          </a:xfrm>
          <a:prstGeom prst="rect">
            <a:avLst/>
          </a:prstGeom>
        </p:spPr>
      </p:pic>
      <p:sp>
        <p:nvSpPr>
          <p:cNvPr id="10" name="TextBox 9"/>
          <p:cNvSpPr txBox="1"/>
          <p:nvPr userDrawn="1"/>
        </p:nvSpPr>
        <p:spPr>
          <a:xfrm>
            <a:off x="8517565" y="4632723"/>
            <a:ext cx="515032" cy="215444"/>
          </a:xfrm>
          <a:prstGeom prst="rect">
            <a:avLst/>
          </a:prstGeom>
          <a:noFill/>
        </p:spPr>
        <p:txBody>
          <a:bodyPr wrap="square" rtlCol="0">
            <a:spAutoFit/>
          </a:bodyPr>
          <a:lstStyle/>
          <a:p>
            <a:fld id="{BB28DA5B-2555-48BD-B37C-B946926C8BEF}" type="slidenum">
              <a:rPr lang="en-AU" sz="800" smtClean="0">
                <a:latin typeface="Arial" panose="020B0604020202020204" pitchFamily="34" charset="0"/>
                <a:cs typeface="Arial" panose="020B0604020202020204" pitchFamily="34" charset="0"/>
              </a:rPr>
              <a:t>‹#›</a:t>
            </a:fld>
            <a:endParaRPr lang="en-A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9762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6" r:id="rId8"/>
    <p:sldLayoutId id="2147483688" r:id="rId9"/>
  </p:sldLayoutIdLst>
  <p:hf hdr="0" ftr="0" dt="0"/>
  <p:txStyles>
    <p:titleStyle>
      <a:lvl1pPr algn="l" defTabSz="342900" rtl="0" eaLnBrk="1" latinLnBrk="0" hangingPunct="1">
        <a:spcBef>
          <a:spcPct val="0"/>
        </a:spcBef>
        <a:buNone/>
        <a:defRPr sz="2250" b="1" i="0" kern="1200" cap="none">
          <a:solidFill>
            <a:srgbClr val="053786"/>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100" kern="1200">
          <a:solidFill>
            <a:srgbClr val="053786"/>
          </a:solidFill>
          <a:latin typeface="Arial"/>
          <a:ea typeface="+mn-ea"/>
          <a:cs typeface="Arial"/>
        </a:defRPr>
      </a:lvl1pPr>
      <a:lvl2pPr marL="557213" indent="-214313" algn="l" defTabSz="342900" rtl="0" eaLnBrk="1" latinLnBrk="0" hangingPunct="1">
        <a:spcBef>
          <a:spcPct val="20000"/>
        </a:spcBef>
        <a:buFont typeface="Arial"/>
        <a:buChar char="–"/>
        <a:defRPr sz="1800" kern="1200">
          <a:solidFill>
            <a:srgbClr val="053786"/>
          </a:solidFill>
          <a:latin typeface="Arial"/>
          <a:ea typeface="+mn-ea"/>
          <a:cs typeface="Arial"/>
        </a:defRPr>
      </a:lvl2pPr>
      <a:lvl3pPr marL="857250" indent="-171450" algn="l" defTabSz="342900" rtl="0" eaLnBrk="1" latinLnBrk="0" hangingPunct="1">
        <a:spcBef>
          <a:spcPct val="20000"/>
        </a:spcBef>
        <a:buFont typeface="Arial"/>
        <a:buChar char="•"/>
        <a:defRPr sz="1500" kern="1200">
          <a:solidFill>
            <a:srgbClr val="053786"/>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rgbClr val="053786"/>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rgbClr val="053786"/>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038" y="1415887"/>
            <a:ext cx="5216234" cy="3949132"/>
          </a:xfrm>
        </p:spPr>
        <p:txBody>
          <a:bodyPr>
            <a:normAutofit fontScale="90000"/>
          </a:bodyPr>
          <a:lstStyle/>
          <a:p>
            <a:r>
              <a:rPr lang="en-US" dirty="0" smtClean="0"/>
              <a:t>TALKING AND ACTING DIFFERENTLY ABOUT INEQUALITY</a:t>
            </a:r>
            <a:br>
              <a:rPr lang="en-US" dirty="0" smtClean="0"/>
            </a:br>
            <a:r>
              <a:rPr lang="en-US" dirty="0" smtClean="0"/>
              <a:t/>
            </a:r>
            <a:br>
              <a:rPr lang="en-US" dirty="0" smtClean="0"/>
            </a:br>
            <a:r>
              <a:rPr lang="en-US" sz="2200" cap="none" dirty="0"/>
              <a:t>What </a:t>
            </a:r>
            <a:r>
              <a:rPr lang="en-US" sz="2200" cap="none" dirty="0" smtClean="0"/>
              <a:t>do young Australians see as </a:t>
            </a:r>
            <a:r>
              <a:rPr lang="en-US" sz="2200" cap="none" dirty="0"/>
              <a:t>the ‘essentials of life</a:t>
            </a:r>
            <a:r>
              <a:rPr lang="en-US" sz="2200" cap="none" dirty="0" smtClean="0"/>
              <a:t>’?</a:t>
            </a:r>
            <a:r>
              <a:rPr lang="en-US" sz="2200" dirty="0"/>
              <a:t/>
            </a:r>
            <a:br>
              <a:rPr lang="en-US" sz="2200" dirty="0"/>
            </a:br>
            <a:r>
              <a:rPr lang="en-US" dirty="0" smtClean="0"/>
              <a:t/>
            </a:r>
            <a:br>
              <a:rPr lang="en-US" dirty="0" smtClean="0"/>
            </a:br>
            <a:r>
              <a:rPr lang="en-US" sz="1600" dirty="0" smtClean="0"/>
              <a:t>ANU </a:t>
            </a:r>
            <a:r>
              <a:rPr lang="en-US" sz="1600" dirty="0" smtClean="0"/>
              <a:t>W</a:t>
            </a:r>
            <a:r>
              <a:rPr lang="en-US" sz="1600" cap="none" dirty="0" smtClean="0"/>
              <a:t>ebinar</a:t>
            </a:r>
            <a:r>
              <a:rPr lang="en-US" sz="1600" dirty="0" smtClean="0"/>
              <a:t> </a:t>
            </a:r>
            <a:r>
              <a:rPr lang="en-US" sz="1600" dirty="0" smtClean="0"/>
              <a:t> </a:t>
            </a:r>
            <a:br>
              <a:rPr lang="en-US" sz="1600" dirty="0" smtClean="0"/>
            </a:br>
            <a:r>
              <a:rPr lang="en-US" sz="1600" dirty="0" smtClean="0"/>
              <a:t>22 </a:t>
            </a:r>
            <a:r>
              <a:rPr lang="en-US" sz="1600" cap="none" dirty="0" smtClean="0"/>
              <a:t>October </a:t>
            </a:r>
            <a:r>
              <a:rPr lang="en-US" sz="1600" cap="none" dirty="0" smtClean="0"/>
              <a:t>2020 </a:t>
            </a:r>
            <a:r>
              <a:rPr lang="en-US" sz="1600" cap="none" dirty="0" smtClean="0"/>
              <a:t/>
            </a:r>
            <a:br>
              <a:rPr lang="en-US" sz="1600" cap="none" dirty="0" smtClean="0"/>
            </a:br>
            <a:r>
              <a:rPr lang="en-US" sz="1600" cap="none" dirty="0" smtClean="0"/>
              <a:t/>
            </a:r>
            <a:br>
              <a:rPr lang="en-US" sz="1600" cap="none" dirty="0" smtClean="0"/>
            </a:br>
            <a:r>
              <a:rPr lang="en-US" sz="1600" cap="none" dirty="0"/>
              <a:t/>
            </a:r>
            <a:br>
              <a:rPr lang="en-US" sz="1600" cap="none" dirty="0"/>
            </a:br>
            <a:r>
              <a:rPr lang="en-US" sz="1600" cap="none" dirty="0" smtClean="0"/>
              <a:t>Anne Hampshire </a:t>
            </a:r>
            <a:br>
              <a:rPr lang="en-US" sz="1600" cap="none" dirty="0" smtClean="0"/>
            </a:br>
            <a:r>
              <a:rPr lang="en-US" sz="1600" cap="none" dirty="0" smtClean="0"/>
              <a:t>Head of Research and Advocacy </a:t>
            </a:r>
            <a:br>
              <a:rPr lang="en-US" sz="1600" cap="none" dirty="0" smtClean="0"/>
            </a:br>
            <a:r>
              <a:rPr lang="en-US" sz="1600" cap="none" dirty="0" smtClean="0"/>
              <a:t>The Smith Family</a:t>
            </a:r>
            <a:br>
              <a:rPr lang="en-US" sz="1600" cap="none" dirty="0" smtClean="0"/>
            </a:br>
            <a:r>
              <a:rPr lang="en-US" sz="1600" cap="none" dirty="0"/>
              <a:t/>
            </a:r>
            <a:br>
              <a:rPr lang="en-US" sz="1600" cap="none" dirty="0"/>
            </a:br>
            <a:r>
              <a:rPr lang="en-US" sz="1600" cap="none" dirty="0" smtClean="0"/>
              <a:t/>
            </a:r>
            <a:br>
              <a:rPr lang="en-US" sz="1600" cap="none" dirty="0" smtClean="0"/>
            </a:br>
            <a:endParaRPr lang="en-AU" dirty="0"/>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16234" y="1946907"/>
            <a:ext cx="3780525" cy="2520000"/>
          </a:xfrm>
          <a:prstGeom prst="rect">
            <a:avLst/>
          </a:prstGeom>
        </p:spPr>
      </p:pic>
    </p:spTree>
    <p:extLst>
      <p:ext uri="{BB962C8B-B14F-4D97-AF65-F5344CB8AC3E}">
        <p14:creationId xmlns:p14="http://schemas.microsoft.com/office/powerpoint/2010/main" val="3849277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308548" y="820271"/>
            <a:ext cx="1660619" cy="3938385"/>
          </a:xfrm>
          <a:prstGeom prst="round2DiagRect">
            <a:avLst>
              <a:gd name="adj1" fmla="val 16667"/>
              <a:gd name="adj2" fmla="val 3262"/>
            </a:avLst>
          </a:prstGeom>
          <a:solidFill>
            <a:schemeClr val="accent6">
              <a:alpha val="13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sz="1350"/>
          </a:p>
        </p:txBody>
      </p:sp>
      <p:sp>
        <p:nvSpPr>
          <p:cNvPr id="2" name="Title 1"/>
          <p:cNvSpPr>
            <a:spLocks noGrp="1"/>
          </p:cNvSpPr>
          <p:nvPr>
            <p:ph type="title"/>
          </p:nvPr>
        </p:nvSpPr>
        <p:spPr>
          <a:xfrm>
            <a:off x="504000" y="312514"/>
            <a:ext cx="6648300" cy="857250"/>
          </a:xfrm>
        </p:spPr>
        <p:txBody>
          <a:bodyPr/>
          <a:lstStyle/>
          <a:p>
            <a:pPr lvl="0" defTabSz="685800">
              <a:lnSpc>
                <a:spcPct val="80000"/>
              </a:lnSpc>
              <a:defRPr/>
            </a:pPr>
            <a:r>
              <a:rPr lang="fr-FR" sz="1800" u="sng" dirty="0" smtClean="0">
                <a:solidFill>
                  <a:srgbClr val="1192D1"/>
                </a:solidFill>
                <a:latin typeface="Arial" panose="020B0604020202020204" pitchFamily="34" charset="0"/>
                <a:cs typeface="Arial" panose="020B0604020202020204" pitchFamily="34" charset="0"/>
              </a:rPr>
              <a:t>CHILD POVERTY IN AUSTRALIA</a:t>
            </a:r>
            <a:endParaRPr lang="fr-FR" sz="1800" u="sng" dirty="0">
              <a:solidFill>
                <a:srgbClr val="1192D1"/>
              </a:solidFill>
              <a:latin typeface="Arial" panose="020B0604020202020204" pitchFamily="34" charset="0"/>
              <a:cs typeface="Arial" panose="020B0604020202020204" pitchFamily="34" charset="0"/>
            </a:endParaRPr>
          </a:p>
        </p:txBody>
      </p:sp>
      <p:sp>
        <p:nvSpPr>
          <p:cNvPr id="4" name="TextBox 3"/>
          <p:cNvSpPr txBox="1"/>
          <p:nvPr/>
        </p:nvSpPr>
        <p:spPr>
          <a:xfrm>
            <a:off x="308548" y="2463978"/>
            <a:ext cx="1660619" cy="1661993"/>
          </a:xfrm>
          <a:prstGeom prst="rect">
            <a:avLst/>
          </a:prstGeom>
          <a:noFill/>
        </p:spPr>
        <p:txBody>
          <a:bodyPr wrap="square" rtlCol="0">
            <a:spAutoFit/>
          </a:bodyPr>
          <a:lstStyle/>
          <a:p>
            <a:pPr algn="ctr"/>
            <a:r>
              <a:rPr lang="en-AU" sz="1275" b="1" dirty="0" smtClean="0">
                <a:solidFill>
                  <a:srgbClr val="053786"/>
                </a:solidFill>
              </a:rPr>
              <a:t>1.2 </a:t>
            </a:r>
            <a:r>
              <a:rPr lang="en-AU" sz="1275" b="1" dirty="0">
                <a:solidFill>
                  <a:srgbClr val="053786"/>
                </a:solidFill>
              </a:rPr>
              <a:t>million </a:t>
            </a:r>
            <a:r>
              <a:rPr lang="en-AU" sz="1275" dirty="0">
                <a:solidFill>
                  <a:srgbClr val="053786"/>
                </a:solidFill>
              </a:rPr>
              <a:t>Australian children and young people are living in poverty</a:t>
            </a:r>
          </a:p>
          <a:p>
            <a:pPr algn="ctr"/>
            <a:endParaRPr lang="en-AU" sz="1275" dirty="0"/>
          </a:p>
          <a:p>
            <a:pPr algn="ctr"/>
            <a:endParaRPr lang="en-AU" sz="1275" dirty="0"/>
          </a:p>
          <a:p>
            <a:pPr algn="ctr"/>
            <a:endParaRPr lang="en-AU" sz="1275" dirty="0"/>
          </a:p>
          <a:p>
            <a:pPr algn="ctr"/>
            <a:endParaRPr lang="en-AU" sz="1275" dirty="0"/>
          </a:p>
        </p:txBody>
      </p:sp>
      <p:pic>
        <p:nvPicPr>
          <p:cNvPr id="6" name="Picture 5"/>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ackgroundRemoval t="4298" b="89752" l="4644" r="94892">
                        <a14:foregroundMark x1="76471" y1="81322" x2="76471" y2="81322"/>
                        <a14:foregroundMark x1="60681" y1="68264" x2="60681" y2="68264"/>
                      </a14:backgroundRemoval>
                    </a14:imgEffect>
                  </a14:imgLayer>
                </a14:imgProps>
              </a:ext>
            </a:extLst>
          </a:blip>
          <a:stretch>
            <a:fillRect/>
          </a:stretch>
        </p:blipFill>
        <p:spPr>
          <a:xfrm>
            <a:off x="437752" y="945199"/>
            <a:ext cx="1270265" cy="1189644"/>
          </a:xfrm>
          <a:prstGeom prst="rect">
            <a:avLst/>
          </a:prstGeom>
        </p:spPr>
      </p:pic>
      <p:pic>
        <p:nvPicPr>
          <p:cNvPr id="13" name="Picture 2" descr="Image result for child icon"/>
          <p:cNvPicPr>
            <a:picLocks noChangeAspect="1" noChangeArrowheads="1"/>
          </p:cNvPicPr>
          <p:nvPr/>
        </p:nvPicPr>
        <p:blipFill>
          <a:blip r:embed="rId4"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3713" y="945199"/>
            <a:ext cx="1115984" cy="11159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34071" y="815098"/>
            <a:ext cx="6405626" cy="3777957"/>
          </a:xfrm>
          <a:prstGeom prst="rect">
            <a:avLst/>
          </a:prstGeom>
        </p:spPr>
        <p:txBody>
          <a:bodyPr wrap="square">
            <a:spAutoFit/>
          </a:bodyPr>
          <a:lstStyle/>
          <a:p>
            <a:pPr marL="285750" indent="-285750">
              <a:buFont typeface="Arial" panose="020B0604020202020204" pitchFamily="34" charset="0"/>
              <a:buChar char="•"/>
            </a:pPr>
            <a:r>
              <a:rPr lang="en-AU" altLang="en-US" sz="1200" dirty="0">
                <a:solidFill>
                  <a:srgbClr val="003A66"/>
                </a:solidFill>
                <a:latin typeface="Arial" panose="020B0604020202020204" pitchFamily="34" charset="0"/>
                <a:cs typeface="Arial" panose="020B0604020202020204" pitchFamily="34" charset="0"/>
              </a:rPr>
              <a:t>Conventional approach to measuring poverty is </a:t>
            </a:r>
            <a:r>
              <a:rPr lang="en-AU" altLang="en-US" sz="1200" b="1" dirty="0">
                <a:solidFill>
                  <a:srgbClr val="003A66"/>
                </a:solidFill>
                <a:latin typeface="Arial" panose="020B0604020202020204" pitchFamily="34" charset="0"/>
                <a:cs typeface="Arial" panose="020B0604020202020204" pitchFamily="34" charset="0"/>
              </a:rPr>
              <a:t>income-based.</a:t>
            </a:r>
            <a:br>
              <a:rPr lang="en-AU" altLang="en-US" sz="1200" b="1" dirty="0">
                <a:solidFill>
                  <a:srgbClr val="003A66"/>
                </a:solidFill>
                <a:latin typeface="Arial" panose="020B0604020202020204" pitchFamily="34" charset="0"/>
                <a:cs typeface="Arial" panose="020B0604020202020204" pitchFamily="34" charset="0"/>
              </a:rPr>
            </a:br>
            <a:endParaRPr lang="en-AU" altLang="en-US" sz="1200" b="1" dirty="0">
              <a:solidFill>
                <a:srgbClr val="003A6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altLang="en-US" sz="1200" dirty="0" smtClean="0">
                <a:solidFill>
                  <a:srgbClr val="003A66"/>
                </a:solidFill>
                <a:latin typeface="Arial" panose="020B0604020202020204" pitchFamily="34" charset="0"/>
                <a:cs typeface="Arial" panose="020B0604020202020204" pitchFamily="34" charset="0"/>
              </a:rPr>
              <a:t>Treats </a:t>
            </a:r>
            <a:r>
              <a:rPr lang="en-AU" altLang="en-US" sz="1200" dirty="0">
                <a:solidFill>
                  <a:srgbClr val="003A66"/>
                </a:solidFill>
                <a:latin typeface="Arial" panose="020B0604020202020204" pitchFamily="34" charset="0"/>
                <a:cs typeface="Arial" panose="020B0604020202020204" pitchFamily="34" charset="0"/>
              </a:rPr>
              <a:t>children as </a:t>
            </a:r>
            <a:r>
              <a:rPr lang="en-AU" altLang="en-US" sz="1200" b="1" dirty="0" smtClean="0">
                <a:solidFill>
                  <a:srgbClr val="003A66"/>
                </a:solidFill>
                <a:latin typeface="Arial" panose="020B0604020202020204" pitchFamily="34" charset="0"/>
                <a:cs typeface="Arial" panose="020B0604020202020204" pitchFamily="34" charset="0"/>
              </a:rPr>
              <a:t>passive,</a:t>
            </a:r>
            <a:r>
              <a:rPr lang="en-AU" altLang="en-US" sz="1200" dirty="0" smtClean="0">
                <a:solidFill>
                  <a:srgbClr val="003A66"/>
                </a:solidFill>
                <a:latin typeface="Arial" panose="020B0604020202020204" pitchFamily="34" charset="0"/>
                <a:cs typeface="Arial" panose="020B0604020202020204" pitchFamily="34" charset="0"/>
              </a:rPr>
              <a:t> </a:t>
            </a:r>
            <a:r>
              <a:rPr lang="en-AU" altLang="en-US" sz="1200" b="1" dirty="0">
                <a:solidFill>
                  <a:srgbClr val="003A66"/>
                </a:solidFill>
                <a:latin typeface="Arial" panose="020B0604020202020204" pitchFamily="34" charset="0"/>
                <a:cs typeface="Arial" panose="020B0604020202020204" pitchFamily="34" charset="0"/>
              </a:rPr>
              <a:t>‘invisible</a:t>
            </a:r>
            <a:r>
              <a:rPr lang="en-AU" altLang="en-US" sz="1200" dirty="0">
                <a:solidFill>
                  <a:srgbClr val="003A66"/>
                </a:solidFill>
                <a:latin typeface="Arial" panose="020B0604020202020204" pitchFamily="34" charset="0"/>
                <a:cs typeface="Arial" panose="020B0604020202020204" pitchFamily="34" charset="0"/>
              </a:rPr>
              <a:t>’.</a:t>
            </a:r>
            <a:br>
              <a:rPr lang="en-AU" altLang="en-US" sz="1200" dirty="0">
                <a:solidFill>
                  <a:srgbClr val="003A66"/>
                </a:solidFill>
                <a:latin typeface="Arial" panose="020B0604020202020204" pitchFamily="34" charset="0"/>
                <a:cs typeface="Arial" panose="020B0604020202020204" pitchFamily="34" charset="0"/>
              </a:rPr>
            </a:br>
            <a:endParaRPr lang="en-AU" altLang="en-US" sz="1200" dirty="0">
              <a:solidFill>
                <a:srgbClr val="003A6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a:solidFill>
                  <a:srgbClr val="003A66"/>
                </a:solidFill>
                <a:latin typeface="Arial" panose="020B0604020202020204" pitchFamily="34" charset="0"/>
                <a:cs typeface="Arial" panose="020B0604020202020204" pitchFamily="34" charset="0"/>
              </a:rPr>
              <a:t>Income approach important but </a:t>
            </a:r>
            <a:r>
              <a:rPr lang="en-AU" sz="1200" dirty="0" smtClean="0">
                <a:solidFill>
                  <a:srgbClr val="003A66"/>
                </a:solidFill>
                <a:latin typeface="Arial" panose="020B0604020202020204" pitchFamily="34" charset="0"/>
                <a:cs typeface="Arial" panose="020B0604020202020204" pitchFamily="34" charset="0"/>
              </a:rPr>
              <a:t>doesn’t </a:t>
            </a:r>
            <a:r>
              <a:rPr lang="en-AU" sz="1200" dirty="0">
                <a:solidFill>
                  <a:srgbClr val="003A66"/>
                </a:solidFill>
                <a:latin typeface="Arial" panose="020B0604020202020204" pitchFamily="34" charset="0"/>
                <a:cs typeface="Arial" panose="020B0604020202020204" pitchFamily="34" charset="0"/>
              </a:rPr>
              <a:t>take account of:</a:t>
            </a:r>
          </a:p>
          <a:p>
            <a:pPr marL="585788" lvl="2" indent="-285750">
              <a:spcBef>
                <a:spcPts val="300"/>
              </a:spcBef>
              <a:buFontTx/>
              <a:buChar char="-"/>
            </a:pPr>
            <a:r>
              <a:rPr lang="en-AU" sz="1200" b="1" dirty="0" smtClean="0">
                <a:solidFill>
                  <a:srgbClr val="003A66"/>
                </a:solidFill>
                <a:latin typeface="Arial" panose="020B0604020202020204" pitchFamily="34" charset="0"/>
                <a:cs typeface="Arial" panose="020B0604020202020204" pitchFamily="34" charset="0"/>
              </a:rPr>
              <a:t>Views of children </a:t>
            </a:r>
            <a:r>
              <a:rPr lang="en-AU" sz="1200" dirty="0" smtClean="0">
                <a:solidFill>
                  <a:srgbClr val="003A66"/>
                </a:solidFill>
                <a:latin typeface="Arial" panose="020B0604020202020204" pitchFamily="34" charset="0"/>
                <a:cs typeface="Arial" panose="020B0604020202020204" pitchFamily="34" charset="0"/>
              </a:rPr>
              <a:t>and what they </a:t>
            </a:r>
            <a:r>
              <a:rPr lang="en-AU" sz="1200" b="1" dirty="0" smtClean="0">
                <a:solidFill>
                  <a:srgbClr val="003A66"/>
                </a:solidFill>
                <a:latin typeface="Arial" panose="020B0604020202020204" pitchFamily="34" charset="0"/>
                <a:cs typeface="Arial" panose="020B0604020202020204" pitchFamily="34" charset="0"/>
              </a:rPr>
              <a:t>value</a:t>
            </a:r>
          </a:p>
          <a:p>
            <a:pPr marL="585788" lvl="2" indent="-285750">
              <a:spcBef>
                <a:spcPts val="300"/>
              </a:spcBef>
              <a:buFontTx/>
              <a:buChar char="-"/>
            </a:pPr>
            <a:r>
              <a:rPr lang="en-AU" sz="1200" dirty="0" smtClean="0">
                <a:solidFill>
                  <a:srgbClr val="003A66"/>
                </a:solidFill>
                <a:latin typeface="Arial" panose="020B0604020202020204" pitchFamily="34" charset="0"/>
                <a:cs typeface="Arial" panose="020B0604020202020204" pitchFamily="34" charset="0"/>
              </a:rPr>
              <a:t>Their </a:t>
            </a:r>
            <a:r>
              <a:rPr lang="en-AU" sz="1200" b="1" dirty="0">
                <a:solidFill>
                  <a:srgbClr val="003A66"/>
                </a:solidFill>
                <a:latin typeface="Arial" panose="020B0604020202020204" pitchFamily="34" charset="0"/>
                <a:cs typeface="Arial" panose="020B0604020202020204" pitchFamily="34" charset="0"/>
              </a:rPr>
              <a:t>experiences</a:t>
            </a:r>
            <a:r>
              <a:rPr lang="en-AU" sz="1200" dirty="0">
                <a:solidFill>
                  <a:srgbClr val="003A66"/>
                </a:solidFill>
                <a:latin typeface="Arial" panose="020B0604020202020204" pitchFamily="34" charset="0"/>
                <a:cs typeface="Arial" panose="020B0604020202020204" pitchFamily="34" charset="0"/>
              </a:rPr>
              <a:t> and </a:t>
            </a:r>
            <a:r>
              <a:rPr lang="en-AU" sz="1200" b="1" dirty="0" smtClean="0">
                <a:solidFill>
                  <a:srgbClr val="003A66"/>
                </a:solidFill>
                <a:latin typeface="Arial" panose="020B0604020202020204" pitchFamily="34" charset="0"/>
                <a:cs typeface="Arial" panose="020B0604020202020204" pitchFamily="34" charset="0"/>
              </a:rPr>
              <a:t>living </a:t>
            </a:r>
            <a:r>
              <a:rPr lang="en-AU" sz="1200" b="1" dirty="0">
                <a:solidFill>
                  <a:srgbClr val="003A66"/>
                </a:solidFill>
                <a:latin typeface="Arial" panose="020B0604020202020204" pitchFamily="34" charset="0"/>
                <a:cs typeface="Arial" panose="020B0604020202020204" pitchFamily="34" charset="0"/>
              </a:rPr>
              <a:t>standard outcomes </a:t>
            </a:r>
            <a:r>
              <a:rPr lang="en-AU" sz="1200" dirty="0">
                <a:solidFill>
                  <a:srgbClr val="003A66"/>
                </a:solidFill>
                <a:latin typeface="Arial" panose="020B0604020202020204" pitchFamily="34" charset="0"/>
                <a:cs typeface="Arial" panose="020B0604020202020204" pitchFamily="34" charset="0"/>
              </a:rPr>
              <a:t>they </a:t>
            </a:r>
            <a:r>
              <a:rPr lang="en-AU" sz="1200" dirty="0" smtClean="0">
                <a:solidFill>
                  <a:srgbClr val="003A66"/>
                </a:solidFill>
                <a:latin typeface="Arial" panose="020B0604020202020204" pitchFamily="34" charset="0"/>
                <a:cs typeface="Arial" panose="020B0604020202020204" pitchFamily="34" charset="0"/>
              </a:rPr>
              <a:t>achieve.</a:t>
            </a:r>
          </a:p>
          <a:p>
            <a:pPr marL="585788" lvl="2" indent="-285750">
              <a:spcBef>
                <a:spcPts val="300"/>
              </a:spcBef>
              <a:buFontTx/>
              <a:buChar char="-"/>
            </a:pPr>
            <a:r>
              <a:rPr lang="en-AU" sz="1200" b="1" dirty="0">
                <a:solidFill>
                  <a:srgbClr val="003A66"/>
                </a:solidFill>
                <a:latin typeface="Arial" panose="020B0604020202020204" pitchFamily="34" charset="0"/>
                <a:cs typeface="Arial" panose="020B0604020202020204" pitchFamily="34" charset="0"/>
              </a:rPr>
              <a:t>M</a:t>
            </a:r>
            <a:r>
              <a:rPr lang="en-AU" sz="1200" b="1" dirty="0" smtClean="0">
                <a:solidFill>
                  <a:srgbClr val="003A66"/>
                </a:solidFill>
                <a:latin typeface="Arial" panose="020B0604020202020204" pitchFamily="34" charset="0"/>
                <a:cs typeface="Arial" panose="020B0604020202020204" pitchFamily="34" charset="0"/>
              </a:rPr>
              <a:t>ultidimensional</a:t>
            </a:r>
            <a:r>
              <a:rPr lang="en-AU" sz="1200" dirty="0" smtClean="0">
                <a:solidFill>
                  <a:srgbClr val="003A66"/>
                </a:solidFill>
                <a:latin typeface="Arial" panose="020B0604020202020204" pitchFamily="34" charset="0"/>
                <a:cs typeface="Arial" panose="020B0604020202020204" pitchFamily="34" charset="0"/>
              </a:rPr>
              <a:t> </a:t>
            </a:r>
            <a:r>
              <a:rPr lang="en-AU" sz="1200" dirty="0">
                <a:solidFill>
                  <a:srgbClr val="003A66"/>
                </a:solidFill>
                <a:latin typeface="Arial" panose="020B0604020202020204" pitchFamily="34" charset="0"/>
                <a:cs typeface="Arial" panose="020B0604020202020204" pitchFamily="34" charset="0"/>
              </a:rPr>
              <a:t>aspects of poverty and </a:t>
            </a:r>
            <a:r>
              <a:rPr lang="en-AU" sz="1200" dirty="0" smtClean="0">
                <a:solidFill>
                  <a:srgbClr val="003A66"/>
                </a:solidFill>
                <a:latin typeface="Arial" panose="020B0604020202020204" pitchFamily="34" charset="0"/>
                <a:cs typeface="Arial" panose="020B0604020202020204" pitchFamily="34" charset="0"/>
              </a:rPr>
              <a:t>disadvantage</a:t>
            </a:r>
            <a:br>
              <a:rPr lang="en-AU" sz="1200" dirty="0" smtClean="0">
                <a:solidFill>
                  <a:srgbClr val="003A66"/>
                </a:solidFill>
                <a:latin typeface="Arial" panose="020B0604020202020204" pitchFamily="34" charset="0"/>
                <a:cs typeface="Arial" panose="020B0604020202020204" pitchFamily="34" charset="0"/>
              </a:rPr>
            </a:br>
            <a:endParaRPr lang="en-AU" altLang="en-US" sz="1200" b="1" dirty="0">
              <a:solidFill>
                <a:srgbClr val="003A6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altLang="en-US" sz="1200" b="1" dirty="0" smtClean="0">
                <a:solidFill>
                  <a:srgbClr val="003A66"/>
                </a:solidFill>
                <a:latin typeface="Arial" panose="020B0604020202020204" pitchFamily="34" charset="0"/>
                <a:cs typeface="Arial" panose="020B0604020202020204" pitchFamily="34" charset="0"/>
              </a:rPr>
              <a:t>Material deprivation and social exclusion amongst young Australians </a:t>
            </a:r>
            <a:r>
              <a:rPr lang="en-AU" altLang="en-US" sz="1200" dirty="0" smtClean="0">
                <a:solidFill>
                  <a:srgbClr val="003A66"/>
                </a:solidFill>
                <a:latin typeface="Arial" panose="020B0604020202020204" pitchFamily="34" charset="0"/>
                <a:cs typeface="Arial" panose="020B0604020202020204" pitchFamily="34" charset="0"/>
              </a:rPr>
              <a:t>project</a:t>
            </a:r>
            <a:br>
              <a:rPr lang="en-AU" altLang="en-US" sz="1200" dirty="0" smtClean="0">
                <a:solidFill>
                  <a:srgbClr val="003A66"/>
                </a:solidFill>
                <a:latin typeface="Arial" panose="020B0604020202020204" pitchFamily="34" charset="0"/>
                <a:cs typeface="Arial" panose="020B0604020202020204" pitchFamily="34" charset="0"/>
              </a:rPr>
            </a:br>
            <a:r>
              <a:rPr lang="en-AU" altLang="en-US" sz="1200" dirty="0" smtClean="0">
                <a:solidFill>
                  <a:srgbClr val="003A66"/>
                </a:solidFill>
                <a:latin typeface="Arial" panose="020B0604020202020204" pitchFamily="34" charset="0"/>
                <a:cs typeface="Arial" panose="020B0604020202020204" pitchFamily="34" charset="0"/>
              </a:rPr>
              <a:t>– </a:t>
            </a:r>
            <a:r>
              <a:rPr lang="en-AU" altLang="en-US" sz="1200" dirty="0" smtClean="0">
                <a:solidFill>
                  <a:srgbClr val="003A66"/>
                </a:solidFill>
                <a:latin typeface="Arial" panose="020B0604020202020204" pitchFamily="34" charset="0"/>
                <a:cs typeface="Arial" panose="020B0604020202020204" pitchFamily="34" charset="0"/>
              </a:rPr>
              <a:t>ARC Linkage </a:t>
            </a:r>
            <a:r>
              <a:rPr lang="en-AU" altLang="en-US" sz="1200" dirty="0" smtClean="0">
                <a:solidFill>
                  <a:srgbClr val="003A66"/>
                </a:solidFill>
                <a:latin typeface="Arial" panose="020B0604020202020204" pitchFamily="34" charset="0"/>
                <a:cs typeface="Arial" panose="020B0604020202020204" pitchFamily="34" charset="0"/>
              </a:rPr>
              <a:t>led </a:t>
            </a:r>
            <a:r>
              <a:rPr lang="en-AU" altLang="en-US" sz="1200" dirty="0" smtClean="0">
                <a:solidFill>
                  <a:srgbClr val="003A66"/>
                </a:solidFill>
                <a:latin typeface="Arial" panose="020B0604020202020204" pitchFamily="34" charset="0"/>
                <a:cs typeface="Arial" panose="020B0604020202020204" pitchFamily="34" charset="0"/>
              </a:rPr>
              <a:t>by Prof Peter Saunders, partnership with The Smith Family, NSW </a:t>
            </a:r>
            <a:r>
              <a:rPr lang="en-AU" altLang="en-US" sz="1200" dirty="0" err="1" smtClean="0">
                <a:solidFill>
                  <a:srgbClr val="003A66"/>
                </a:solidFill>
                <a:latin typeface="Arial" panose="020B0604020202020204" pitchFamily="34" charset="0"/>
                <a:cs typeface="Arial" panose="020B0604020202020204" pitchFamily="34" charset="0"/>
              </a:rPr>
              <a:t>Dept</a:t>
            </a:r>
            <a:r>
              <a:rPr lang="en-AU" altLang="en-US" sz="1200" dirty="0" smtClean="0">
                <a:solidFill>
                  <a:srgbClr val="003A66"/>
                </a:solidFill>
                <a:latin typeface="Arial" panose="020B0604020202020204" pitchFamily="34" charset="0"/>
                <a:cs typeface="Arial" panose="020B0604020202020204" pitchFamily="34" charset="0"/>
              </a:rPr>
              <a:t> of Education, NSW Advocate for Children and Young People</a:t>
            </a:r>
            <a:br>
              <a:rPr lang="en-AU" altLang="en-US" sz="1200" dirty="0" smtClean="0">
                <a:solidFill>
                  <a:srgbClr val="003A66"/>
                </a:solidFill>
                <a:latin typeface="Arial" panose="020B0604020202020204" pitchFamily="34" charset="0"/>
                <a:cs typeface="Arial" panose="020B0604020202020204" pitchFamily="34" charset="0"/>
              </a:rPr>
            </a:br>
            <a:r>
              <a:rPr lang="en-AU" altLang="en-US" sz="1200" dirty="0" smtClean="0">
                <a:solidFill>
                  <a:srgbClr val="003A66"/>
                </a:solidFill>
                <a:latin typeface="Arial" panose="020B0604020202020204" pitchFamily="34" charset="0"/>
                <a:cs typeface="Arial" panose="020B0604020202020204" pitchFamily="34" charset="0"/>
              </a:rPr>
              <a:t>– Quantitative and qualitative research </a:t>
            </a:r>
            <a:r>
              <a:rPr lang="en-AU" altLang="en-US" sz="1200" dirty="0" smtClean="0">
                <a:solidFill>
                  <a:srgbClr val="003A66"/>
                </a:solidFill>
                <a:latin typeface="Arial" panose="020B0604020202020204" pitchFamily="34" charset="0"/>
                <a:cs typeface="Arial" panose="020B0604020202020204" pitchFamily="34" charset="0"/>
              </a:rPr>
              <a:t>explored </a:t>
            </a:r>
            <a:r>
              <a:rPr lang="en-AU" altLang="en-US" sz="1200" dirty="0" smtClean="0">
                <a:solidFill>
                  <a:srgbClr val="003A66"/>
                </a:solidFill>
                <a:latin typeface="Arial" panose="020B0604020202020204" pitchFamily="34" charset="0"/>
                <a:cs typeface="Arial" panose="020B0604020202020204" pitchFamily="34" charset="0"/>
              </a:rPr>
              <a:t>what </a:t>
            </a:r>
            <a:r>
              <a:rPr lang="en-AU" altLang="en-US" sz="1200" b="1" dirty="0" smtClean="0">
                <a:solidFill>
                  <a:srgbClr val="003A66"/>
                </a:solidFill>
                <a:latin typeface="Arial" panose="020B0604020202020204" pitchFamily="34" charset="0"/>
                <a:cs typeface="Arial" panose="020B0604020202020204" pitchFamily="34" charset="0"/>
              </a:rPr>
              <a:t>young people </a:t>
            </a:r>
            <a:r>
              <a:rPr lang="en-AU" altLang="en-US" sz="1200" dirty="0" smtClean="0">
                <a:solidFill>
                  <a:srgbClr val="003A66"/>
                </a:solidFill>
                <a:latin typeface="Arial" panose="020B0604020202020204" pitchFamily="34" charset="0"/>
                <a:cs typeface="Arial" panose="020B0604020202020204" pitchFamily="34" charset="0"/>
              </a:rPr>
              <a:t>see as </a:t>
            </a:r>
            <a:r>
              <a:rPr lang="en-AU" altLang="en-US" sz="1200" b="1" dirty="0" smtClean="0">
                <a:solidFill>
                  <a:srgbClr val="003A66"/>
                </a:solidFill>
                <a:latin typeface="Arial" panose="020B0604020202020204" pitchFamily="34" charset="0"/>
                <a:cs typeface="Arial" panose="020B0604020202020204" pitchFamily="34" charset="0"/>
              </a:rPr>
              <a:t>essentials </a:t>
            </a:r>
            <a:r>
              <a:rPr lang="en-AU" altLang="en-US" sz="1200" b="1" dirty="0" smtClean="0">
                <a:solidFill>
                  <a:srgbClr val="003A66"/>
                </a:solidFill>
                <a:latin typeface="Arial" panose="020B0604020202020204" pitchFamily="34" charset="0"/>
                <a:cs typeface="Arial" panose="020B0604020202020204" pitchFamily="34" charset="0"/>
              </a:rPr>
              <a:t>of life </a:t>
            </a:r>
            <a:r>
              <a:rPr lang="en-AU" altLang="en-US" sz="1200" dirty="0" smtClean="0">
                <a:solidFill>
                  <a:srgbClr val="003A66"/>
                </a:solidFill>
                <a:latin typeface="Arial" panose="020B0604020202020204" pitchFamily="34" charset="0"/>
                <a:cs typeface="Arial" panose="020B0604020202020204" pitchFamily="34" charset="0"/>
              </a:rPr>
              <a:t>for all young Australians, who </a:t>
            </a:r>
            <a:r>
              <a:rPr lang="en-AU" altLang="en-US" sz="1200" b="1" dirty="0" smtClean="0">
                <a:solidFill>
                  <a:srgbClr val="003A66"/>
                </a:solidFill>
                <a:latin typeface="Arial" panose="020B0604020202020204" pitchFamily="34" charset="0"/>
                <a:cs typeface="Arial" panose="020B0604020202020204" pitchFamily="34" charset="0"/>
              </a:rPr>
              <a:t>doesn’t have </a:t>
            </a:r>
            <a:r>
              <a:rPr lang="en-AU" altLang="en-US" sz="1200" dirty="0" smtClean="0">
                <a:solidFill>
                  <a:srgbClr val="003A66"/>
                </a:solidFill>
                <a:latin typeface="Arial" panose="020B0604020202020204" pitchFamily="34" charset="0"/>
                <a:cs typeface="Arial" panose="020B0604020202020204" pitchFamily="34" charset="0"/>
              </a:rPr>
              <a:t>those </a:t>
            </a:r>
            <a:r>
              <a:rPr lang="en-AU" altLang="en-US" sz="1200" dirty="0" smtClean="0">
                <a:solidFill>
                  <a:srgbClr val="003A66"/>
                </a:solidFill>
                <a:latin typeface="Arial" panose="020B0604020202020204" pitchFamily="34" charset="0"/>
                <a:cs typeface="Arial" panose="020B0604020202020204" pitchFamily="34" charset="0"/>
              </a:rPr>
              <a:t>things, what </a:t>
            </a:r>
            <a:r>
              <a:rPr lang="en-AU" altLang="en-US" sz="1200" b="1" dirty="0" smtClean="0">
                <a:solidFill>
                  <a:srgbClr val="003A66"/>
                </a:solidFill>
                <a:latin typeface="Arial" panose="020B0604020202020204" pitchFamily="34" charset="0"/>
                <a:cs typeface="Arial" panose="020B0604020202020204" pitchFamily="34" charset="0"/>
              </a:rPr>
              <a:t>difference</a:t>
            </a:r>
            <a:r>
              <a:rPr lang="en-AU" altLang="en-US" sz="1200" dirty="0" smtClean="0">
                <a:solidFill>
                  <a:srgbClr val="003A66"/>
                </a:solidFill>
                <a:latin typeface="Arial" panose="020B0604020202020204" pitchFamily="34" charset="0"/>
                <a:cs typeface="Arial" panose="020B0604020202020204" pitchFamily="34" charset="0"/>
              </a:rPr>
              <a:t> does that make</a:t>
            </a:r>
            <a:br>
              <a:rPr lang="en-AU" altLang="en-US" sz="1200" dirty="0" smtClean="0">
                <a:solidFill>
                  <a:srgbClr val="003A66"/>
                </a:solidFill>
                <a:latin typeface="Arial" panose="020B0604020202020204" pitchFamily="34" charset="0"/>
                <a:cs typeface="Arial" panose="020B0604020202020204" pitchFamily="34" charset="0"/>
              </a:rPr>
            </a:br>
            <a:r>
              <a:rPr lang="en-AU" altLang="en-US" sz="1200" dirty="0" smtClean="0">
                <a:solidFill>
                  <a:srgbClr val="003A66"/>
                </a:solidFill>
                <a:latin typeface="Arial" panose="020B0604020202020204" pitchFamily="34" charset="0"/>
                <a:cs typeface="Arial" panose="020B0604020202020204" pitchFamily="34" charset="0"/>
              </a:rPr>
              <a:t>– </a:t>
            </a:r>
            <a:r>
              <a:rPr lang="en-AU" altLang="en-US" sz="1200" b="1" dirty="0" smtClean="0">
                <a:solidFill>
                  <a:srgbClr val="003A66"/>
                </a:solidFill>
                <a:latin typeface="Arial" panose="020B0604020202020204" pitchFamily="34" charset="0"/>
                <a:cs typeface="Arial" panose="020B0604020202020204" pitchFamily="34" charset="0"/>
              </a:rPr>
              <a:t>2 groups</a:t>
            </a:r>
            <a:r>
              <a:rPr lang="en-AU" altLang="en-US" sz="1200" dirty="0" smtClean="0">
                <a:solidFill>
                  <a:srgbClr val="003A66"/>
                </a:solidFill>
                <a:latin typeface="Arial" panose="020B0604020202020204" pitchFamily="34" charset="0"/>
                <a:cs typeface="Arial" panose="020B0604020202020204" pitchFamily="34" charset="0"/>
              </a:rPr>
              <a:t>: Young people in NSW </a:t>
            </a:r>
            <a:r>
              <a:rPr lang="en-AU" altLang="en-US" sz="1200" b="1" dirty="0" err="1" smtClean="0">
                <a:solidFill>
                  <a:srgbClr val="003A66"/>
                </a:solidFill>
                <a:latin typeface="Arial" panose="020B0604020202020204" pitchFamily="34" charset="0"/>
                <a:cs typeface="Arial" panose="020B0604020202020204" pitchFamily="34" charset="0"/>
              </a:rPr>
              <a:t>gov</a:t>
            </a:r>
            <a:r>
              <a:rPr lang="en-AU" altLang="en-US" sz="1200" b="1" dirty="0" smtClean="0">
                <a:solidFill>
                  <a:srgbClr val="003A66"/>
                </a:solidFill>
                <a:latin typeface="Arial" panose="020B0604020202020204" pitchFamily="34" charset="0"/>
                <a:cs typeface="Arial" panose="020B0604020202020204" pitchFamily="34" charset="0"/>
              </a:rPr>
              <a:t> high schools </a:t>
            </a:r>
            <a:r>
              <a:rPr lang="en-AU" altLang="en-US" sz="1200" dirty="0" smtClean="0">
                <a:solidFill>
                  <a:srgbClr val="003A66"/>
                </a:solidFill>
                <a:latin typeface="Arial" panose="020B0604020202020204" pitchFamily="34" charset="0"/>
                <a:cs typeface="Arial" panose="020B0604020202020204" pitchFamily="34" charset="0"/>
              </a:rPr>
              <a:t>and </a:t>
            </a:r>
            <a:r>
              <a:rPr lang="en-AU" altLang="en-US" sz="1200" b="1" dirty="0" smtClean="0">
                <a:solidFill>
                  <a:srgbClr val="003A66"/>
                </a:solidFill>
                <a:latin typeface="Arial" panose="020B0604020202020204" pitchFamily="34" charset="0"/>
                <a:cs typeface="Arial" panose="020B0604020202020204" pitchFamily="34" charset="0"/>
              </a:rPr>
              <a:t>financially disadvantaged </a:t>
            </a:r>
            <a:r>
              <a:rPr lang="en-AU" altLang="en-US" sz="1200" dirty="0" smtClean="0">
                <a:solidFill>
                  <a:srgbClr val="003A66"/>
                </a:solidFill>
                <a:latin typeface="Arial" panose="020B0604020202020204" pitchFamily="34" charset="0"/>
                <a:cs typeface="Arial" panose="020B0604020202020204" pitchFamily="34" charset="0"/>
              </a:rPr>
              <a:t>young people (The Smith </a:t>
            </a:r>
            <a:r>
              <a:rPr lang="en-AU" altLang="en-US" sz="1200" dirty="0" smtClean="0">
                <a:solidFill>
                  <a:srgbClr val="003A66"/>
                </a:solidFill>
                <a:latin typeface="Arial" panose="020B0604020202020204" pitchFamily="34" charset="0"/>
                <a:cs typeface="Arial" panose="020B0604020202020204" pitchFamily="34" charset="0"/>
              </a:rPr>
              <a:t>Family’s </a:t>
            </a:r>
            <a:r>
              <a:rPr lang="en-AU" altLang="en-US" sz="1200" i="1" dirty="0" smtClean="0">
                <a:solidFill>
                  <a:srgbClr val="003A66"/>
                </a:solidFill>
                <a:latin typeface="Arial" panose="020B0604020202020204" pitchFamily="34" charset="0"/>
                <a:cs typeface="Arial" panose="020B0604020202020204" pitchFamily="34" charset="0"/>
              </a:rPr>
              <a:t>Learning for life </a:t>
            </a:r>
            <a:r>
              <a:rPr lang="en-AU" altLang="en-US" sz="1200" dirty="0" smtClean="0">
                <a:solidFill>
                  <a:srgbClr val="003A66"/>
                </a:solidFill>
                <a:latin typeface="Arial" panose="020B0604020202020204" pitchFamily="34" charset="0"/>
                <a:cs typeface="Arial" panose="020B0604020202020204" pitchFamily="34" charset="0"/>
              </a:rPr>
              <a:t>scholarship </a:t>
            </a:r>
            <a:r>
              <a:rPr lang="en-AU" altLang="en-US" sz="1200" dirty="0" smtClean="0">
                <a:solidFill>
                  <a:srgbClr val="003A66"/>
                </a:solidFill>
                <a:latin typeface="Arial" panose="020B0604020202020204" pitchFamily="34" charset="0"/>
                <a:cs typeface="Arial" panose="020B0604020202020204" pitchFamily="34" charset="0"/>
              </a:rPr>
              <a:t>students)  </a:t>
            </a:r>
            <a:r>
              <a:rPr lang="en-AU" altLang="en-US" sz="1200" dirty="0">
                <a:solidFill>
                  <a:srgbClr val="003A66"/>
                </a:solidFill>
                <a:latin typeface="Arial" panose="020B0604020202020204" pitchFamily="34" charset="0"/>
                <a:cs typeface="Arial" panose="020B0604020202020204" pitchFamily="34" charset="0"/>
              </a:rPr>
              <a:t/>
            </a:r>
            <a:br>
              <a:rPr lang="en-AU" altLang="en-US" sz="1200" dirty="0">
                <a:solidFill>
                  <a:srgbClr val="003A66"/>
                </a:solidFill>
                <a:latin typeface="Arial" panose="020B0604020202020204" pitchFamily="34" charset="0"/>
                <a:cs typeface="Arial" panose="020B0604020202020204" pitchFamily="34" charset="0"/>
              </a:rPr>
            </a:br>
            <a:endParaRPr lang="en-AU" altLang="en-US" sz="1200" dirty="0">
              <a:solidFill>
                <a:srgbClr val="003A66"/>
              </a:solidFill>
              <a:latin typeface="Arial" panose="020B0604020202020204" pitchFamily="34" charset="0"/>
              <a:cs typeface="Arial" panose="020B0604020202020204" pitchFamily="34" charset="0"/>
            </a:endParaRPr>
          </a:p>
          <a:p>
            <a:pPr marL="585788" lvl="2" indent="-285750">
              <a:spcBef>
                <a:spcPts val="300"/>
              </a:spcBef>
              <a:buFontTx/>
              <a:buChar char="-"/>
            </a:pPr>
            <a:endParaRPr lang="en-AU" sz="1350" dirty="0" smtClean="0">
              <a:solidFill>
                <a:srgbClr val="003A66"/>
              </a:solidFill>
            </a:endParaRPr>
          </a:p>
        </p:txBody>
      </p:sp>
    </p:spTree>
    <p:extLst>
      <p:ext uri="{BB962C8B-B14F-4D97-AF65-F5344CB8AC3E}">
        <p14:creationId xmlns:p14="http://schemas.microsoft.com/office/powerpoint/2010/main" val="2513984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ound Diagonal Corner Rectangle 80"/>
          <p:cNvSpPr/>
          <p:nvPr/>
        </p:nvSpPr>
        <p:spPr>
          <a:xfrm>
            <a:off x="527206" y="3136307"/>
            <a:ext cx="4578317" cy="1618745"/>
          </a:xfrm>
          <a:prstGeom prst="round2DiagRect">
            <a:avLst/>
          </a:prstGeom>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AU" sz="1350"/>
          </a:p>
        </p:txBody>
      </p:sp>
      <p:sp>
        <p:nvSpPr>
          <p:cNvPr id="31" name="Round Diagonal Corner Rectangle 30"/>
          <p:cNvSpPr/>
          <p:nvPr/>
        </p:nvSpPr>
        <p:spPr>
          <a:xfrm>
            <a:off x="515207" y="1339446"/>
            <a:ext cx="5564307" cy="1618745"/>
          </a:xfrm>
          <a:prstGeom prst="round2DiagRect">
            <a:avLst>
              <a:gd name="adj1" fmla="val 16667"/>
              <a:gd name="adj2" fmla="val 26167"/>
            </a:avLst>
          </a:prstGeom>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AU" sz="1350"/>
          </a:p>
        </p:txBody>
      </p:sp>
      <p:sp>
        <p:nvSpPr>
          <p:cNvPr id="2" name="Title 1"/>
          <p:cNvSpPr>
            <a:spLocks noGrp="1"/>
          </p:cNvSpPr>
          <p:nvPr>
            <p:ph type="title"/>
          </p:nvPr>
        </p:nvSpPr>
        <p:spPr>
          <a:xfrm>
            <a:off x="390993" y="276160"/>
            <a:ext cx="5210351" cy="675085"/>
          </a:xfrm>
        </p:spPr>
        <p:txBody>
          <a:bodyPr>
            <a:normAutofit fontScale="90000"/>
          </a:bodyPr>
          <a:lstStyle/>
          <a:p>
            <a:r>
              <a:rPr lang="fr-FR" sz="2000" u="sng" dirty="0" smtClean="0">
                <a:solidFill>
                  <a:srgbClr val="1192D1"/>
                </a:solidFill>
                <a:latin typeface="Arial" panose="020B0604020202020204" pitchFamily="34" charset="0"/>
                <a:cs typeface="Arial" panose="020B0604020202020204" pitchFamily="34" charset="0"/>
              </a:rPr>
              <a:t>FOCUS GROUPS</a:t>
            </a:r>
            <a:br>
              <a:rPr lang="fr-FR" sz="2000" u="sng" dirty="0" smtClean="0">
                <a:solidFill>
                  <a:srgbClr val="1192D1"/>
                </a:solidFill>
                <a:latin typeface="Arial" panose="020B0604020202020204" pitchFamily="34" charset="0"/>
                <a:cs typeface="Arial" panose="020B0604020202020204" pitchFamily="34" charset="0"/>
              </a:rPr>
            </a:br>
            <a:r>
              <a:rPr lang="en-AU" sz="2000" b="0" dirty="0">
                <a:solidFill>
                  <a:schemeClr val="tx2"/>
                </a:solidFill>
              </a:rPr>
              <a:t/>
            </a:r>
            <a:br>
              <a:rPr lang="en-AU" sz="2000" b="0" dirty="0">
                <a:solidFill>
                  <a:schemeClr val="tx2"/>
                </a:solidFill>
              </a:rPr>
            </a:br>
            <a:r>
              <a:rPr lang="en-AU" sz="1800" dirty="0" smtClean="0"/>
              <a:t>Key themes </a:t>
            </a:r>
            <a:endParaRPr lang="en-AU" sz="1800" dirty="0"/>
          </a:p>
        </p:txBody>
      </p:sp>
      <p:sp>
        <p:nvSpPr>
          <p:cNvPr id="4" name="AutoShape 4" descr="Free WIFI Vector Icon"/>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cxnSp>
        <p:nvCxnSpPr>
          <p:cNvPr id="2061" name="Straight Connector 2060"/>
          <p:cNvCxnSpPr/>
          <p:nvPr/>
        </p:nvCxnSpPr>
        <p:spPr>
          <a:xfrm>
            <a:off x="1502138" y="3148606"/>
            <a:ext cx="0" cy="161365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2552174" y="3129765"/>
            <a:ext cx="0" cy="161874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3922817" y="3143511"/>
            <a:ext cx="0" cy="1620038"/>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5" name="Picture 34" descr="C:\Users\SarahBi\Downloads\noun_Home_1119509.png"/>
          <p:cNvPicPr/>
          <p:nvPr/>
        </p:nvPicPr>
        <p:blipFill rotWithShape="1">
          <a:blip r:embed="rId3" cstate="print">
            <a:extLst>
              <a:ext uri="{28A0092B-C50C-407E-A947-70E740481C1C}">
                <a14:useLocalDpi xmlns:a14="http://schemas.microsoft.com/office/drawing/2010/main" val="0"/>
              </a:ext>
            </a:extLst>
          </a:blip>
          <a:srcRect b="14986"/>
          <a:stretch/>
        </p:blipFill>
        <p:spPr bwMode="auto">
          <a:xfrm>
            <a:off x="640847" y="1688107"/>
            <a:ext cx="901541" cy="766286"/>
          </a:xfrm>
          <a:prstGeom prst="rect">
            <a:avLst/>
          </a:prstGeom>
          <a:noFill/>
          <a:ln>
            <a:noFill/>
          </a:ln>
          <a:extLst>
            <a:ext uri="{53640926-AAD7-44D8-BBD7-CCE9431645EC}">
              <a14:shadowObscured xmlns:a14="http://schemas.microsoft.com/office/drawing/2010/main"/>
            </a:ext>
          </a:extLst>
        </p:spPr>
      </p:pic>
      <p:pic>
        <p:nvPicPr>
          <p:cNvPr id="36" name="Picture 35" descr="C:\Users\SarahBi\Downloads\noun_Family_402061 (1).png"/>
          <p:cNvPicPr/>
          <p:nvPr/>
        </p:nvPicPr>
        <p:blipFill rotWithShape="1">
          <a:blip r:embed="rId4" cstate="hqprint">
            <a:extLst>
              <a:ext uri="{28A0092B-C50C-407E-A947-70E740481C1C}">
                <a14:useLocalDpi xmlns:a14="http://schemas.microsoft.com/office/drawing/2010/main" val="0"/>
              </a:ext>
            </a:extLst>
          </a:blip>
          <a:srcRect l="14697" t="11380" r="17966" b="22721"/>
          <a:stretch/>
        </p:blipFill>
        <p:spPr bwMode="auto">
          <a:xfrm>
            <a:off x="1555969" y="1724229"/>
            <a:ext cx="832009" cy="814388"/>
          </a:xfrm>
          <a:prstGeom prst="rect">
            <a:avLst/>
          </a:prstGeom>
          <a:noFill/>
          <a:ln>
            <a:noFill/>
          </a:ln>
          <a:extLst>
            <a:ext uri="{53640926-AAD7-44D8-BBD7-CCE9431645EC}">
              <a14:shadowObscured xmlns:a14="http://schemas.microsoft.com/office/drawing/2010/main"/>
            </a:ext>
          </a:extLst>
        </p:spPr>
      </p:pic>
      <p:pic>
        <p:nvPicPr>
          <p:cNvPr id="37" name="Picture 36" descr="C:\Users\SarahBi\Downloads\noun_friends_1288428 (1).png"/>
          <p:cNvPicPr/>
          <p:nvPr/>
        </p:nvPicPr>
        <p:blipFill rotWithShape="1">
          <a:blip r:embed="rId5" cstate="print">
            <a:extLst>
              <a:ext uri="{28A0092B-C50C-407E-A947-70E740481C1C}">
                <a14:useLocalDpi xmlns:a14="http://schemas.microsoft.com/office/drawing/2010/main" val="0"/>
              </a:ext>
            </a:extLst>
          </a:blip>
          <a:srcRect l="23331" t="23332" r="19090" b="37705"/>
          <a:stretch/>
        </p:blipFill>
        <p:spPr bwMode="auto">
          <a:xfrm>
            <a:off x="2697345" y="1596720"/>
            <a:ext cx="893636" cy="626385"/>
          </a:xfrm>
          <a:prstGeom prst="rect">
            <a:avLst/>
          </a:prstGeom>
          <a:noFill/>
          <a:ln>
            <a:noFill/>
          </a:ln>
          <a:extLst>
            <a:ext uri="{53640926-AAD7-44D8-BBD7-CCE9431645EC}">
              <a14:shadowObscured xmlns:a14="http://schemas.microsoft.com/office/drawing/2010/main"/>
            </a:ext>
          </a:extLst>
        </p:spPr>
      </p:pic>
      <p:pic>
        <p:nvPicPr>
          <p:cNvPr id="38" name="Picture 37"/>
          <p:cNvPicPr>
            <a:picLocks noChangeAspect="1"/>
          </p:cNvPicPr>
          <p:nvPr/>
        </p:nvPicPr>
        <p:blipFill rotWithShape="1">
          <a:blip r:embed="rId6" cstate="hqprint">
            <a:extLst>
              <a:ext uri="{28A0092B-C50C-407E-A947-70E740481C1C}">
                <a14:useLocalDpi xmlns:a14="http://schemas.microsoft.com/office/drawing/2010/main" val="0"/>
              </a:ext>
            </a:extLst>
          </a:blip>
          <a:srcRect l="17799" t="5912" r="19308" b="17485"/>
          <a:stretch/>
        </p:blipFill>
        <p:spPr>
          <a:xfrm>
            <a:off x="4112303" y="1670942"/>
            <a:ext cx="565452" cy="665591"/>
          </a:xfrm>
          <a:prstGeom prst="rect">
            <a:avLst/>
          </a:prstGeom>
        </p:spPr>
      </p:pic>
      <p:pic>
        <p:nvPicPr>
          <p:cNvPr id="39" name="Picture 38"/>
          <p:cNvPicPr>
            <a:picLocks noChangeAspect="1"/>
          </p:cNvPicPr>
          <p:nvPr/>
        </p:nvPicPr>
        <p:blipFill rotWithShape="1">
          <a:blip r:embed="rId7" cstate="hqprint">
            <a:extLst>
              <a:ext uri="{28A0092B-C50C-407E-A947-70E740481C1C}">
                <a14:useLocalDpi xmlns:a14="http://schemas.microsoft.com/office/drawing/2010/main" val="0"/>
              </a:ext>
            </a:extLst>
          </a:blip>
          <a:srcRect b="13909"/>
          <a:stretch/>
        </p:blipFill>
        <p:spPr>
          <a:xfrm>
            <a:off x="5101331" y="1670942"/>
            <a:ext cx="781698" cy="672795"/>
          </a:xfrm>
          <a:prstGeom prst="rect">
            <a:avLst/>
          </a:prstGeom>
        </p:spPr>
      </p:pic>
      <p:sp>
        <p:nvSpPr>
          <p:cNvPr id="40" name="TextBox 39"/>
          <p:cNvSpPr txBox="1"/>
          <p:nvPr/>
        </p:nvSpPr>
        <p:spPr>
          <a:xfrm>
            <a:off x="1429877" y="2514364"/>
            <a:ext cx="1230095" cy="438582"/>
          </a:xfrm>
          <a:prstGeom prst="rect">
            <a:avLst/>
          </a:prstGeom>
          <a:noFill/>
        </p:spPr>
        <p:txBody>
          <a:bodyPr wrap="square" rtlCol="0">
            <a:spAutoFit/>
          </a:bodyPr>
          <a:lstStyle/>
          <a:p>
            <a:pPr algn="ctr"/>
            <a:r>
              <a:rPr lang="en-AU" sz="1125" dirty="0">
                <a:solidFill>
                  <a:schemeClr val="tx2"/>
                </a:solidFill>
              </a:rPr>
              <a:t>Spending time with family</a:t>
            </a:r>
          </a:p>
        </p:txBody>
      </p:sp>
      <p:sp>
        <p:nvSpPr>
          <p:cNvPr id="41" name="TextBox 40"/>
          <p:cNvSpPr txBox="1"/>
          <p:nvPr/>
        </p:nvSpPr>
        <p:spPr>
          <a:xfrm>
            <a:off x="412397" y="2560392"/>
            <a:ext cx="1225107" cy="265457"/>
          </a:xfrm>
          <a:prstGeom prst="rect">
            <a:avLst/>
          </a:prstGeom>
          <a:noFill/>
        </p:spPr>
        <p:txBody>
          <a:bodyPr wrap="square" rtlCol="0">
            <a:spAutoFit/>
          </a:bodyPr>
          <a:lstStyle/>
          <a:p>
            <a:pPr algn="ctr"/>
            <a:r>
              <a:rPr lang="en-AU" sz="1125" dirty="0">
                <a:solidFill>
                  <a:schemeClr val="tx2"/>
                </a:solidFill>
              </a:rPr>
              <a:t>Home</a:t>
            </a:r>
          </a:p>
        </p:txBody>
      </p:sp>
      <p:sp>
        <p:nvSpPr>
          <p:cNvPr id="42" name="TextBox 41"/>
          <p:cNvSpPr txBox="1"/>
          <p:nvPr/>
        </p:nvSpPr>
        <p:spPr>
          <a:xfrm>
            <a:off x="2552174" y="2538617"/>
            <a:ext cx="1227893" cy="438582"/>
          </a:xfrm>
          <a:prstGeom prst="rect">
            <a:avLst/>
          </a:prstGeom>
          <a:noFill/>
        </p:spPr>
        <p:txBody>
          <a:bodyPr wrap="square" rtlCol="0">
            <a:spAutoFit/>
          </a:bodyPr>
          <a:lstStyle/>
          <a:p>
            <a:pPr algn="ctr"/>
            <a:r>
              <a:rPr lang="en-AU" sz="1125" dirty="0">
                <a:solidFill>
                  <a:schemeClr val="tx2"/>
                </a:solidFill>
              </a:rPr>
              <a:t>Friends and free time</a:t>
            </a:r>
          </a:p>
        </p:txBody>
      </p:sp>
      <p:sp>
        <p:nvSpPr>
          <p:cNvPr id="43" name="Rectangle 42"/>
          <p:cNvSpPr/>
          <p:nvPr/>
        </p:nvSpPr>
        <p:spPr>
          <a:xfrm>
            <a:off x="3769079" y="2587236"/>
            <a:ext cx="1228172" cy="265457"/>
          </a:xfrm>
          <a:prstGeom prst="rect">
            <a:avLst/>
          </a:prstGeom>
        </p:spPr>
        <p:txBody>
          <a:bodyPr wrap="square">
            <a:spAutoFit/>
          </a:bodyPr>
          <a:lstStyle/>
          <a:p>
            <a:pPr algn="ctr"/>
            <a:r>
              <a:rPr lang="en-AU" sz="1125" dirty="0">
                <a:solidFill>
                  <a:schemeClr val="tx2"/>
                </a:solidFill>
              </a:rPr>
              <a:t>School</a:t>
            </a:r>
          </a:p>
        </p:txBody>
      </p:sp>
      <p:sp>
        <p:nvSpPr>
          <p:cNvPr id="44" name="TextBox 43"/>
          <p:cNvSpPr txBox="1"/>
          <p:nvPr/>
        </p:nvSpPr>
        <p:spPr>
          <a:xfrm>
            <a:off x="4857409" y="2587236"/>
            <a:ext cx="1222105" cy="265457"/>
          </a:xfrm>
          <a:prstGeom prst="rect">
            <a:avLst/>
          </a:prstGeom>
          <a:noFill/>
        </p:spPr>
        <p:txBody>
          <a:bodyPr wrap="square" rtlCol="0">
            <a:spAutoFit/>
          </a:bodyPr>
          <a:lstStyle/>
          <a:p>
            <a:pPr algn="ctr"/>
            <a:r>
              <a:rPr lang="en-AU" sz="1125" dirty="0">
                <a:solidFill>
                  <a:schemeClr val="tx2"/>
                </a:solidFill>
              </a:rPr>
              <a:t>A job</a:t>
            </a:r>
          </a:p>
        </p:txBody>
      </p:sp>
      <p:pic>
        <p:nvPicPr>
          <p:cNvPr id="49" name="Picture 48"/>
          <p:cNvPicPr>
            <a:picLocks noChangeAspect="1"/>
          </p:cNvPicPr>
          <p:nvPr/>
        </p:nvPicPr>
        <p:blipFill rotWithShape="1">
          <a:blip r:embed="rId8" cstate="hqprint">
            <a:extLst>
              <a:ext uri="{28A0092B-C50C-407E-A947-70E740481C1C}">
                <a14:useLocalDpi xmlns:a14="http://schemas.microsoft.com/office/drawing/2010/main" val="0"/>
              </a:ext>
            </a:extLst>
          </a:blip>
          <a:srcRect b="13885"/>
          <a:stretch/>
        </p:blipFill>
        <p:spPr>
          <a:xfrm>
            <a:off x="480701" y="3738596"/>
            <a:ext cx="752579" cy="648000"/>
          </a:xfrm>
          <a:prstGeom prst="rect">
            <a:avLst/>
          </a:prstGeom>
        </p:spPr>
      </p:pic>
      <p:pic>
        <p:nvPicPr>
          <p:cNvPr id="50" name="Picture 49"/>
          <p:cNvPicPr/>
          <p:nvPr/>
        </p:nvPicPr>
        <p:blipFill rotWithShape="1">
          <a:blip r:embed="rId9" cstate="hqprint">
            <a:extLst>
              <a:ext uri="{28A0092B-C50C-407E-A947-70E740481C1C}">
                <a14:useLocalDpi xmlns:a14="http://schemas.microsoft.com/office/drawing/2010/main" val="0"/>
              </a:ext>
            </a:extLst>
          </a:blip>
          <a:srcRect b="21312"/>
          <a:stretch/>
        </p:blipFill>
        <p:spPr>
          <a:xfrm>
            <a:off x="754989" y="3582995"/>
            <a:ext cx="190976" cy="175919"/>
          </a:xfrm>
          <a:prstGeom prst="rect">
            <a:avLst/>
          </a:prstGeom>
        </p:spPr>
      </p:pic>
      <p:pic>
        <p:nvPicPr>
          <p:cNvPr id="51" name="Picture 50"/>
          <p:cNvPicPr/>
          <p:nvPr/>
        </p:nvPicPr>
        <p:blipFill rotWithShape="1">
          <a:blip r:embed="rId10" cstate="print">
            <a:extLst>
              <a:ext uri="{28A0092B-C50C-407E-A947-70E740481C1C}">
                <a14:useLocalDpi xmlns:a14="http://schemas.microsoft.com/office/drawing/2010/main" val="0"/>
              </a:ext>
            </a:extLst>
          </a:blip>
          <a:srcRect l="17778" t="6482" r="18519" b="17407"/>
          <a:stretch/>
        </p:blipFill>
        <p:spPr>
          <a:xfrm>
            <a:off x="1658222" y="3429825"/>
            <a:ext cx="550545" cy="658178"/>
          </a:xfrm>
          <a:prstGeom prst="rect">
            <a:avLst/>
          </a:prstGeom>
        </p:spPr>
      </p:pic>
      <p:pic>
        <p:nvPicPr>
          <p:cNvPr id="52" name="Picture 51" descr="C:\Users\SarahBi\Downloads\noun_eat_1993778.png"/>
          <p:cNvPicPr/>
          <p:nvPr/>
        </p:nvPicPr>
        <p:blipFill rotWithShape="1">
          <a:blip r:embed="rId11" cstate="hqprint">
            <a:extLst>
              <a:ext uri="{28A0092B-C50C-407E-A947-70E740481C1C}">
                <a14:useLocalDpi xmlns:a14="http://schemas.microsoft.com/office/drawing/2010/main" val="0"/>
              </a:ext>
            </a:extLst>
          </a:blip>
          <a:srcRect l="9155" r="9700" b="13395"/>
          <a:stretch/>
        </p:blipFill>
        <p:spPr bwMode="auto">
          <a:xfrm>
            <a:off x="2816365" y="3431264"/>
            <a:ext cx="638651" cy="681514"/>
          </a:xfrm>
          <a:prstGeom prst="rect">
            <a:avLst/>
          </a:prstGeom>
          <a:noFill/>
          <a:ln>
            <a:noFill/>
          </a:ln>
          <a:extLst>
            <a:ext uri="{53640926-AAD7-44D8-BBD7-CCE9431645EC}">
              <a14:shadowObscured xmlns:a14="http://schemas.microsoft.com/office/drawing/2010/main"/>
            </a:ext>
          </a:extLst>
        </p:spPr>
      </p:pic>
      <p:pic>
        <p:nvPicPr>
          <p:cNvPr id="62" name="Picture 61" descr="C:\Users\SarahBi\Downloads\noun_Clothes_2029616.png"/>
          <p:cNvPicPr/>
          <p:nvPr/>
        </p:nvPicPr>
        <p:blipFill rotWithShape="1">
          <a:blip r:embed="rId12" cstate="print">
            <a:extLst>
              <a:ext uri="{28A0092B-C50C-407E-A947-70E740481C1C}">
                <a14:useLocalDpi xmlns:a14="http://schemas.microsoft.com/office/drawing/2010/main" val="0"/>
              </a:ext>
            </a:extLst>
          </a:blip>
          <a:srcRect l="13581" t="3623" r="8117" b="18100"/>
          <a:stretch/>
        </p:blipFill>
        <p:spPr bwMode="auto">
          <a:xfrm>
            <a:off x="4107369" y="3312502"/>
            <a:ext cx="750094" cy="750094"/>
          </a:xfrm>
          <a:prstGeom prst="rect">
            <a:avLst/>
          </a:prstGeom>
          <a:noFill/>
          <a:ln>
            <a:noFill/>
          </a:ln>
          <a:extLst>
            <a:ext uri="{53640926-AAD7-44D8-BBD7-CCE9431645EC}">
              <a14:shadowObscured xmlns:a14="http://schemas.microsoft.com/office/drawing/2010/main"/>
            </a:ext>
          </a:extLst>
        </p:spPr>
      </p:pic>
      <p:sp>
        <p:nvSpPr>
          <p:cNvPr id="67" name="TextBox 66"/>
          <p:cNvSpPr txBox="1"/>
          <p:nvPr/>
        </p:nvSpPr>
        <p:spPr>
          <a:xfrm>
            <a:off x="308249" y="4374317"/>
            <a:ext cx="1193889" cy="265457"/>
          </a:xfrm>
          <a:prstGeom prst="rect">
            <a:avLst/>
          </a:prstGeom>
          <a:noFill/>
        </p:spPr>
        <p:txBody>
          <a:bodyPr wrap="square" rtlCol="0">
            <a:spAutoFit/>
          </a:bodyPr>
          <a:lstStyle/>
          <a:p>
            <a:pPr algn="ctr"/>
            <a:r>
              <a:rPr lang="en-AU" sz="1125" dirty="0">
                <a:solidFill>
                  <a:schemeClr val="tx2"/>
                </a:solidFill>
              </a:rPr>
              <a:t>Technology</a:t>
            </a:r>
          </a:p>
        </p:txBody>
      </p:sp>
      <p:sp>
        <p:nvSpPr>
          <p:cNvPr id="68" name="TextBox 67"/>
          <p:cNvSpPr txBox="1"/>
          <p:nvPr/>
        </p:nvSpPr>
        <p:spPr>
          <a:xfrm>
            <a:off x="3934322" y="4483053"/>
            <a:ext cx="1227314" cy="265457"/>
          </a:xfrm>
          <a:prstGeom prst="rect">
            <a:avLst/>
          </a:prstGeom>
          <a:noFill/>
        </p:spPr>
        <p:txBody>
          <a:bodyPr wrap="square" rtlCol="0">
            <a:spAutoFit/>
          </a:bodyPr>
          <a:lstStyle/>
          <a:p>
            <a:pPr algn="ctr"/>
            <a:r>
              <a:rPr lang="en-AU" sz="1125" dirty="0">
                <a:solidFill>
                  <a:schemeClr val="tx2"/>
                </a:solidFill>
              </a:rPr>
              <a:t>Clothes/ Shoes</a:t>
            </a:r>
          </a:p>
        </p:txBody>
      </p:sp>
      <p:sp>
        <p:nvSpPr>
          <p:cNvPr id="69" name="TextBox 68"/>
          <p:cNvSpPr txBox="1"/>
          <p:nvPr/>
        </p:nvSpPr>
        <p:spPr>
          <a:xfrm>
            <a:off x="1373981" y="4400176"/>
            <a:ext cx="1228107" cy="265457"/>
          </a:xfrm>
          <a:prstGeom prst="rect">
            <a:avLst/>
          </a:prstGeom>
          <a:noFill/>
        </p:spPr>
        <p:txBody>
          <a:bodyPr wrap="square" rtlCol="0">
            <a:spAutoFit/>
          </a:bodyPr>
          <a:lstStyle/>
          <a:p>
            <a:pPr algn="ctr"/>
            <a:r>
              <a:rPr lang="en-AU" sz="1125" dirty="0">
                <a:solidFill>
                  <a:schemeClr val="tx2"/>
                </a:solidFill>
              </a:rPr>
              <a:t>Transport</a:t>
            </a:r>
          </a:p>
        </p:txBody>
      </p:sp>
      <p:sp>
        <p:nvSpPr>
          <p:cNvPr id="70" name="TextBox 69"/>
          <p:cNvSpPr txBox="1"/>
          <p:nvPr/>
        </p:nvSpPr>
        <p:spPr>
          <a:xfrm>
            <a:off x="2515946" y="4424951"/>
            <a:ext cx="1222320" cy="265457"/>
          </a:xfrm>
          <a:prstGeom prst="rect">
            <a:avLst/>
          </a:prstGeom>
          <a:noFill/>
        </p:spPr>
        <p:txBody>
          <a:bodyPr wrap="square" rtlCol="0">
            <a:spAutoFit/>
          </a:bodyPr>
          <a:lstStyle/>
          <a:p>
            <a:pPr algn="ctr"/>
            <a:r>
              <a:rPr lang="en-AU" sz="1125" dirty="0">
                <a:solidFill>
                  <a:schemeClr val="tx2"/>
                </a:solidFill>
              </a:rPr>
              <a:t>Food and diet</a:t>
            </a:r>
          </a:p>
        </p:txBody>
      </p:sp>
      <p:cxnSp>
        <p:nvCxnSpPr>
          <p:cNvPr id="71" name="Straight Connector 70"/>
          <p:cNvCxnSpPr/>
          <p:nvPr/>
        </p:nvCxnSpPr>
        <p:spPr>
          <a:xfrm>
            <a:off x="5021097" y="1340946"/>
            <a:ext cx="9807" cy="163000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934322" y="1325244"/>
            <a:ext cx="0" cy="161235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2571022" y="1335344"/>
            <a:ext cx="0" cy="161235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1502138" y="1335344"/>
            <a:ext cx="0" cy="161235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158944" y="1763171"/>
            <a:ext cx="2785146" cy="2677656"/>
          </a:xfrm>
          <a:prstGeom prst="rect">
            <a:avLst/>
          </a:prstGeom>
        </p:spPr>
        <p:txBody>
          <a:bodyPr wrap="square">
            <a:spAutoFit/>
          </a:bodyPr>
          <a:lstStyle/>
          <a:p>
            <a:pPr marL="214313" indent="-214313">
              <a:buFont typeface="Arial" panose="020B0604020202020204" pitchFamily="34" charset="0"/>
              <a:buChar char="•"/>
            </a:pPr>
            <a:r>
              <a:rPr lang="en-AU" sz="1400" dirty="0" smtClean="0">
                <a:solidFill>
                  <a:srgbClr val="053786"/>
                </a:solidFill>
                <a:latin typeface="Arial" panose="020B0604020202020204" pitchFamily="34" charset="0"/>
                <a:cs typeface="Arial" panose="020B0604020202020204" pitchFamily="34" charset="0"/>
              </a:rPr>
              <a:t>Young </a:t>
            </a:r>
            <a:r>
              <a:rPr lang="en-AU" sz="1400" dirty="0">
                <a:solidFill>
                  <a:srgbClr val="053786"/>
                </a:solidFill>
                <a:latin typeface="Arial" panose="020B0604020202020204" pitchFamily="34" charset="0"/>
                <a:cs typeface="Arial" panose="020B0604020202020204" pitchFamily="34" charset="0"/>
              </a:rPr>
              <a:t>people  </a:t>
            </a:r>
            <a:r>
              <a:rPr lang="en-AU" sz="1400" dirty="0" smtClean="0">
                <a:solidFill>
                  <a:srgbClr val="053786"/>
                </a:solidFill>
                <a:latin typeface="Arial" panose="020B0604020202020204" pitchFamily="34" charset="0"/>
                <a:cs typeface="Arial" panose="020B0604020202020204" pitchFamily="34" charset="0"/>
              </a:rPr>
              <a:t>differentiated </a:t>
            </a:r>
            <a:r>
              <a:rPr lang="en-AU" sz="1400" dirty="0" smtClean="0">
                <a:solidFill>
                  <a:srgbClr val="053786"/>
                </a:solidFill>
                <a:latin typeface="Arial" panose="020B0604020202020204" pitchFamily="34" charset="0"/>
                <a:cs typeface="Arial" panose="020B0604020202020204" pitchFamily="34" charset="0"/>
              </a:rPr>
              <a:t>‘</a:t>
            </a:r>
            <a:r>
              <a:rPr lang="en-AU" sz="1400" dirty="0">
                <a:solidFill>
                  <a:srgbClr val="053786"/>
                </a:solidFill>
                <a:latin typeface="Arial" panose="020B0604020202020204" pitchFamily="34" charset="0"/>
                <a:cs typeface="Arial" panose="020B0604020202020204" pitchFamily="34" charset="0"/>
              </a:rPr>
              <a:t>needs’, ‘wants’, ‘luxury’ and ‘basic’ items.</a:t>
            </a:r>
            <a:br>
              <a:rPr lang="en-AU" sz="1400" dirty="0">
                <a:solidFill>
                  <a:srgbClr val="053786"/>
                </a:solidFill>
                <a:latin typeface="Arial" panose="020B0604020202020204" pitchFamily="34" charset="0"/>
                <a:cs typeface="Arial" panose="020B0604020202020204" pitchFamily="34" charset="0"/>
              </a:rPr>
            </a:br>
            <a:endParaRPr lang="en-AU" sz="1400" dirty="0">
              <a:solidFill>
                <a:srgbClr val="053786"/>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AU" sz="1400" dirty="0">
                <a:solidFill>
                  <a:srgbClr val="053786"/>
                </a:solidFill>
                <a:latin typeface="Arial" panose="020B0604020202020204" pitchFamily="34" charset="0"/>
                <a:cs typeface="Arial" panose="020B0604020202020204" pitchFamily="34" charset="0"/>
              </a:rPr>
              <a:t>For many, money in household determined items and activities they had and did.</a:t>
            </a:r>
            <a:br>
              <a:rPr lang="en-AU" sz="1400" dirty="0">
                <a:solidFill>
                  <a:srgbClr val="053786"/>
                </a:solidFill>
                <a:latin typeface="Arial" panose="020B0604020202020204" pitchFamily="34" charset="0"/>
                <a:cs typeface="Arial" panose="020B0604020202020204" pitchFamily="34" charset="0"/>
              </a:rPr>
            </a:br>
            <a:endParaRPr lang="en-AU" sz="1400" dirty="0">
              <a:solidFill>
                <a:srgbClr val="053786"/>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AU" sz="1400" dirty="0">
                <a:solidFill>
                  <a:srgbClr val="053786"/>
                </a:solidFill>
                <a:latin typeface="Arial" panose="020B0604020202020204" pitchFamily="34" charset="0"/>
                <a:cs typeface="Arial" panose="020B0604020202020204" pitchFamily="34" charset="0"/>
              </a:rPr>
              <a:t>Young people regularly sought cheaper alternatives – reinforcing they have </a:t>
            </a:r>
            <a:r>
              <a:rPr lang="en-AU" sz="1400" dirty="0" smtClean="0">
                <a:solidFill>
                  <a:srgbClr val="053786"/>
                </a:solidFill>
                <a:latin typeface="Arial" panose="020B0604020202020204" pitchFamily="34" charset="0"/>
                <a:cs typeface="Arial" panose="020B0604020202020204" pitchFamily="34" charset="0"/>
              </a:rPr>
              <a:t>agency.</a:t>
            </a:r>
            <a:endParaRPr lang="en-AU" sz="1400" dirty="0">
              <a:solidFill>
                <a:srgbClr val="053786"/>
              </a:solidFill>
              <a:latin typeface="Arial" panose="020B0604020202020204" pitchFamily="34" charset="0"/>
              <a:cs typeface="Arial" panose="020B0604020202020204" pitchFamily="34" charset="0"/>
            </a:endParaRPr>
          </a:p>
        </p:txBody>
      </p:sp>
      <p:pic>
        <p:nvPicPr>
          <p:cNvPr id="33" name="Picture 2" descr="Image result for focus groups icon"/>
          <p:cNvPicPr>
            <a:picLocks noChangeAspect="1" noChangeArrowheads="1"/>
          </p:cNvPicPr>
          <p:nvPr/>
        </p:nvPicPr>
        <p:blipFill>
          <a:blip r:embed="rId13" cstate="hqprint">
            <a:extLst>
              <a:ext uri="{BEBA8EAE-BF5A-486C-A8C5-ECC9F3942E4B}">
                <a14:imgProps xmlns:a14="http://schemas.microsoft.com/office/drawing/2010/main">
                  <a14:imgLayer r:embed="rId14">
                    <a14:imgEffect>
                      <a14:backgroundRemoval t="0" b="100000" l="667" r="100000">
                        <a14:foregroundMark x1="11889" y1="37674" x2="11889" y2="37674"/>
                        <a14:foregroundMark x1="20667" y1="35349" x2="20667" y2="35349"/>
                        <a14:foregroundMark x1="16889" y1="49535" x2="16889" y2="49535"/>
                        <a14:foregroundMark x1="19444" y1="43953" x2="19444" y2="43953"/>
                        <a14:foregroundMark x1="32889" y1="26744" x2="32889" y2="26744"/>
                        <a14:foregroundMark x1="43111" y1="19767" x2="43111" y2="19767"/>
                        <a14:foregroundMark x1="52556" y1="20465" x2="52556" y2="20465"/>
                        <a14:foregroundMark x1="59556" y1="20233" x2="59556" y2="20233"/>
                        <a14:foregroundMark x1="51778" y1="7093" x2="51778" y2="7093"/>
                        <a14:foregroundMark x1="71000" y1="28605" x2="71000" y2="28605"/>
                        <a14:foregroundMark x1="75778" y1="33837" x2="75778" y2="33837"/>
                        <a14:foregroundMark x1="88556" y1="34535" x2="88556" y2="34535"/>
                        <a14:foregroundMark x1="84111" y1="50233" x2="84111" y2="50233"/>
                        <a14:foregroundMark x1="79333" y1="42442" x2="79333" y2="42442"/>
                        <a14:foregroundMark x1="80778" y1="61744" x2="80778" y2="61744"/>
                        <a14:foregroundMark x1="78111" y1="75930" x2="78111" y2="75930"/>
                        <a14:foregroundMark x1="76556" y1="91744" x2="76556" y2="91744"/>
                        <a14:foregroundMark x1="62778" y1="88140" x2="62778" y2="88140"/>
                        <a14:foregroundMark x1="68556" y1="80000" x2="68556" y2="80000"/>
                        <a14:foregroundMark x1="52889" y1="85233" x2="52889" y2="85233"/>
                        <a14:foregroundMark x1="37889" y1="85233" x2="37889" y2="85233"/>
                        <a14:foregroundMark x1="21444" y1="88721" x2="21444" y2="88721"/>
                        <a14:foregroundMark x1="23667" y1="74767" x2="23667" y2="74767"/>
                        <a14:foregroundMark x1="32333" y1="79767" x2="32333" y2="79767"/>
                        <a14:foregroundMark x1="20889" y1="64302" x2="20889" y2="64302"/>
                        <a14:foregroundMark x1="39667" y1="51628" x2="39667" y2="51628"/>
                      </a14:backgroundRemoval>
                    </a14:imgEffect>
                  </a14:imgLayer>
                </a14:imgProps>
              </a:ext>
              <a:ext uri="{28A0092B-C50C-407E-A947-70E740481C1C}">
                <a14:useLocalDpi xmlns:a14="http://schemas.microsoft.com/office/drawing/2010/main" val="0"/>
              </a:ext>
            </a:extLst>
          </a:blip>
          <a:srcRect/>
          <a:stretch>
            <a:fillRect/>
          </a:stretch>
        </p:blipFill>
        <p:spPr bwMode="auto">
          <a:xfrm>
            <a:off x="6757151" y="457150"/>
            <a:ext cx="1192573" cy="113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288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u="sng" dirty="0" smtClean="0">
                <a:solidFill>
                  <a:srgbClr val="1192D1"/>
                </a:solidFill>
                <a:latin typeface="Arial" panose="020B0604020202020204" pitchFamily="34" charset="0"/>
                <a:cs typeface="Arial" panose="020B0604020202020204" pitchFamily="34" charset="0"/>
              </a:rPr>
              <a:t>WHAT YOUNG AUSTRALIANS NEED SURVEY</a:t>
            </a:r>
            <a:endParaRPr lang="en-AU" sz="1800" dirty="0"/>
          </a:p>
        </p:txBody>
      </p:sp>
      <p:sp>
        <p:nvSpPr>
          <p:cNvPr id="3" name="Content Placeholder 2"/>
          <p:cNvSpPr>
            <a:spLocks noGrp="1"/>
          </p:cNvSpPr>
          <p:nvPr>
            <p:ph idx="1"/>
          </p:nvPr>
        </p:nvSpPr>
        <p:spPr>
          <a:xfrm>
            <a:off x="303470" y="873440"/>
            <a:ext cx="8611929" cy="3866648"/>
          </a:xfrm>
        </p:spPr>
        <p:txBody>
          <a:bodyPr>
            <a:normAutofit fontScale="92500" lnSpcReduction="10000"/>
          </a:bodyPr>
          <a:lstStyle/>
          <a:p>
            <a:r>
              <a:rPr lang="en-US" sz="1350" b="1" dirty="0" smtClean="0"/>
              <a:t>Strong consensus </a:t>
            </a:r>
            <a:r>
              <a:rPr lang="en-US" sz="1350" dirty="0" smtClean="0"/>
              <a:t>amongst both groups of young people re what young people need</a:t>
            </a:r>
            <a:br>
              <a:rPr lang="en-US" sz="1350" dirty="0" smtClean="0"/>
            </a:br>
            <a:endParaRPr lang="en-US" sz="1350" dirty="0" smtClean="0"/>
          </a:p>
          <a:p>
            <a:r>
              <a:rPr lang="en-US" sz="1350" dirty="0" smtClean="0"/>
              <a:t>18 items – material deprivation (things) and social exclusion (doing activities)</a:t>
            </a:r>
            <a:br>
              <a:rPr lang="en-US" sz="1350" dirty="0" smtClean="0"/>
            </a:br>
            <a:endParaRPr lang="en-US" sz="1350" dirty="0" smtClean="0"/>
          </a:p>
          <a:p>
            <a:r>
              <a:rPr lang="en-US" sz="1350" b="1" dirty="0" smtClean="0"/>
              <a:t>Material items </a:t>
            </a:r>
            <a:r>
              <a:rPr lang="en-US" sz="1350" dirty="0" smtClean="0"/>
              <a:t>included: </a:t>
            </a:r>
            <a:br>
              <a:rPr lang="en-US" sz="1350" dirty="0" smtClean="0"/>
            </a:br>
            <a:r>
              <a:rPr lang="en-US" sz="1350" dirty="0" smtClean="0"/>
              <a:t>- Fruit and vegetables at least once a day (95%)		- Clothes for school including sports gear (95%)</a:t>
            </a:r>
            <a:br>
              <a:rPr lang="en-US" sz="1350" dirty="0" smtClean="0"/>
            </a:br>
            <a:r>
              <a:rPr lang="en-US" sz="1350" dirty="0" smtClean="0"/>
              <a:t>- Computer or other mobile device (80%)				- 3 meals a day (96%)</a:t>
            </a:r>
            <a:br>
              <a:rPr lang="en-US" sz="1350" dirty="0" smtClean="0"/>
            </a:br>
            <a:r>
              <a:rPr lang="en-US" sz="1350" dirty="0" smtClean="0"/>
              <a:t>- Money for classes or activities outside of school (84%)	- Some money to spend or save each week (77%)</a:t>
            </a:r>
            <a:br>
              <a:rPr lang="en-US" sz="1350" dirty="0" smtClean="0"/>
            </a:br>
            <a:r>
              <a:rPr lang="en-US" sz="1350" dirty="0" smtClean="0"/>
              <a:t>- A place at home to study or do homework (90%)		- Separate bedroom for each child 10 years and older (73%)</a:t>
            </a:r>
            <a:br>
              <a:rPr lang="en-US" sz="1350" dirty="0" smtClean="0"/>
            </a:br>
            <a:endParaRPr lang="en-US" sz="1350" dirty="0" smtClean="0"/>
          </a:p>
          <a:p>
            <a:r>
              <a:rPr lang="en-US" sz="1350" b="1" dirty="0" smtClean="0"/>
              <a:t>Social exclusion </a:t>
            </a:r>
            <a:r>
              <a:rPr lang="en-US" sz="1350" dirty="0" smtClean="0"/>
              <a:t>items included:</a:t>
            </a:r>
            <a:br>
              <a:rPr lang="en-US" sz="1350" dirty="0" smtClean="0"/>
            </a:br>
            <a:r>
              <a:rPr lang="en-US" sz="1350" dirty="0" smtClean="0"/>
              <a:t>- Extra curricular activities at school	(84%)			- Holiday away with family once a year (63%)</a:t>
            </a:r>
            <a:br>
              <a:rPr lang="en-US" sz="1350" dirty="0" smtClean="0"/>
            </a:br>
            <a:r>
              <a:rPr lang="en-US" sz="1350" dirty="0" smtClean="0"/>
              <a:t>- Local park or green space (85%)					- Access to public transport (92%)</a:t>
            </a:r>
            <a:br>
              <a:rPr lang="en-US" sz="1350" dirty="0" smtClean="0"/>
            </a:br>
            <a:r>
              <a:rPr lang="en-US" sz="1350" dirty="0" smtClean="0"/>
              <a:t>- Go on school trips or excursions once a term	(72%)	- Internet at home (80%)</a:t>
            </a:r>
            <a:br>
              <a:rPr lang="en-US" sz="1350" dirty="0" smtClean="0"/>
            </a:br>
            <a:r>
              <a:rPr lang="en-US" sz="1350" dirty="0" smtClean="0"/>
              <a:t>- Meal out with family once a month (63%)			- Right kind of clothes to fit in with people your age (70%)</a:t>
            </a:r>
            <a:br>
              <a:rPr lang="en-US" sz="1350" dirty="0" smtClean="0"/>
            </a:br>
            <a:endParaRPr lang="en-US" sz="1350" dirty="0" smtClean="0"/>
          </a:p>
          <a:p>
            <a:r>
              <a:rPr lang="en-US" sz="1350" dirty="0"/>
              <a:t>A</a:t>
            </a:r>
            <a:r>
              <a:rPr lang="en-US" sz="1350" dirty="0" smtClean="0"/>
              <a:t>sked young people if they had these essentials and if they didn’t, did they want it </a:t>
            </a:r>
            <a:r>
              <a:rPr lang="en-US" sz="1350" dirty="0" smtClean="0">
                <a:sym typeface="Wingdings" panose="05000000000000000000" pitchFamily="2" charset="2"/>
              </a:rPr>
              <a:t> </a:t>
            </a:r>
            <a:r>
              <a:rPr lang="en-US" sz="1350" b="1" dirty="0" smtClean="0">
                <a:sym typeface="Wingdings" panose="05000000000000000000" pitchFamily="2" charset="2"/>
              </a:rPr>
              <a:t>Deprived</a:t>
            </a:r>
            <a:br>
              <a:rPr lang="en-US" sz="1350" b="1" dirty="0" smtClean="0">
                <a:sym typeface="Wingdings" panose="05000000000000000000" pitchFamily="2" charset="2"/>
              </a:rPr>
            </a:br>
            <a:endParaRPr lang="en-US" sz="1350" b="1" dirty="0" smtClean="0">
              <a:sym typeface="Wingdings" panose="05000000000000000000" pitchFamily="2" charset="2"/>
            </a:endParaRPr>
          </a:p>
          <a:p>
            <a:r>
              <a:rPr lang="en-US" sz="1350" b="1" dirty="0" smtClean="0">
                <a:sym typeface="Wingdings" panose="05000000000000000000" pitchFamily="2" charset="2"/>
              </a:rPr>
              <a:t>Multiple deprivation </a:t>
            </a:r>
            <a:r>
              <a:rPr lang="en-US" sz="1350" dirty="0" smtClean="0">
                <a:sym typeface="Wingdings" panose="05000000000000000000" pitchFamily="2" charset="2"/>
              </a:rPr>
              <a:t>– deprived of 3 or more essential items </a:t>
            </a:r>
            <a:r>
              <a:rPr lang="en-US" sz="1350" b="1" dirty="0" smtClean="0">
                <a:sym typeface="Wingdings" panose="05000000000000000000" pitchFamily="2" charset="2"/>
              </a:rPr>
              <a:t> </a:t>
            </a:r>
            <a:r>
              <a:rPr lang="en-US" sz="1350" dirty="0" smtClean="0"/>
              <a:t/>
            </a:r>
            <a:br>
              <a:rPr lang="en-US" sz="1350" dirty="0" smtClean="0"/>
            </a:br>
            <a:r>
              <a:rPr lang="en-US" sz="1350" dirty="0" smtClean="0"/>
              <a:t/>
            </a:r>
            <a:br>
              <a:rPr lang="en-US" sz="1350" dirty="0" smtClean="0"/>
            </a:br>
            <a:endParaRPr lang="en-US" sz="1350" dirty="0" smtClean="0"/>
          </a:p>
          <a:p>
            <a:endParaRPr lang="en-AU" sz="1350" dirty="0"/>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val="0"/>
              </a:ext>
            </a:extLst>
          </a:blip>
          <a:srcRect b="15435"/>
          <a:stretch/>
        </p:blipFill>
        <p:spPr>
          <a:xfrm>
            <a:off x="7626916" y="714657"/>
            <a:ext cx="1408708" cy="1191270"/>
          </a:xfrm>
          <a:prstGeom prst="rect">
            <a:avLst/>
          </a:prstGeom>
        </p:spPr>
      </p:pic>
    </p:spTree>
    <p:extLst>
      <p:ext uri="{BB962C8B-B14F-4D97-AF65-F5344CB8AC3E}">
        <p14:creationId xmlns:p14="http://schemas.microsoft.com/office/powerpoint/2010/main" val="2388680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u="sng" dirty="0" smtClean="0">
                <a:solidFill>
                  <a:srgbClr val="1192D1"/>
                </a:solidFill>
                <a:latin typeface="Arial" panose="020B0604020202020204" pitchFamily="34" charset="0"/>
                <a:cs typeface="Arial" panose="020B0604020202020204" pitchFamily="34" charset="0"/>
              </a:rPr>
              <a:t>DEPRIVATION: 20%+ </a:t>
            </a:r>
            <a:r>
              <a:rPr lang="fr-FR" sz="1800" u="sng" dirty="0" smtClean="0">
                <a:solidFill>
                  <a:srgbClr val="1192D1"/>
                </a:solidFill>
                <a:latin typeface="Arial" panose="020B0604020202020204" pitchFamily="34" charset="0"/>
                <a:cs typeface="Arial" panose="020B0604020202020204" pitchFamily="34" charset="0"/>
              </a:rPr>
              <a:t>YOUNG PEOPLE</a:t>
            </a:r>
            <a:endParaRPr lang="en-AU" sz="1800" dirty="0"/>
          </a:p>
        </p:txBody>
      </p:sp>
      <p:sp>
        <p:nvSpPr>
          <p:cNvPr id="3" name="Content Placeholder 2"/>
          <p:cNvSpPr>
            <a:spLocks noGrp="1"/>
          </p:cNvSpPr>
          <p:nvPr>
            <p:ph idx="1"/>
          </p:nvPr>
        </p:nvSpPr>
        <p:spPr>
          <a:xfrm>
            <a:off x="370707" y="841917"/>
            <a:ext cx="8410221" cy="2002136"/>
          </a:xfrm>
        </p:spPr>
        <p:txBody>
          <a:bodyPr>
            <a:normAutofit/>
          </a:bodyPr>
          <a:lstStyle/>
          <a:p>
            <a:r>
              <a:rPr lang="en-US" sz="1350" b="1" dirty="0"/>
              <a:t>Government high schools</a:t>
            </a:r>
            <a:r>
              <a:rPr lang="en-US" sz="1350" dirty="0"/>
              <a:t/>
            </a:r>
            <a:br>
              <a:rPr lang="en-US" sz="1350" dirty="0"/>
            </a:br>
            <a:r>
              <a:rPr lang="en-US" sz="1350" dirty="0"/>
              <a:t>- H</a:t>
            </a:r>
            <a:r>
              <a:rPr lang="en-US" sz="1350" dirty="0" smtClean="0"/>
              <a:t>oliday </a:t>
            </a:r>
            <a:r>
              <a:rPr lang="en-US" sz="1350" dirty="0"/>
              <a:t>away with family once a year (21.2</a:t>
            </a:r>
            <a:r>
              <a:rPr lang="en-US" sz="1350" dirty="0" smtClean="0"/>
              <a:t>%)	- </a:t>
            </a:r>
            <a:r>
              <a:rPr lang="en-US" sz="1350" dirty="0"/>
              <a:t>Go on school trips or excursions </a:t>
            </a:r>
            <a:r>
              <a:rPr lang="en-US" sz="1350" dirty="0" smtClean="0"/>
              <a:t>once </a:t>
            </a:r>
            <a:r>
              <a:rPr lang="en-US" sz="1350" dirty="0"/>
              <a:t>a term (20.4%)</a:t>
            </a:r>
            <a:br>
              <a:rPr lang="en-US" sz="1350" dirty="0"/>
            </a:br>
            <a:endParaRPr lang="en-US" sz="1350" dirty="0"/>
          </a:p>
          <a:p>
            <a:r>
              <a:rPr lang="en-US" sz="1350" b="1" dirty="0" smtClean="0"/>
              <a:t>Financially disadvantaged students</a:t>
            </a:r>
            <a:r>
              <a:rPr lang="en-US" sz="1350" dirty="0" smtClean="0"/>
              <a:t/>
            </a:r>
            <a:br>
              <a:rPr lang="en-US" sz="1350" dirty="0" smtClean="0"/>
            </a:br>
            <a:r>
              <a:rPr lang="en-US" sz="1350" dirty="0" smtClean="0"/>
              <a:t>- Separate bedroom for each child 10 </a:t>
            </a:r>
            <a:r>
              <a:rPr lang="en-US" sz="1350" dirty="0" err="1" smtClean="0"/>
              <a:t>yrs</a:t>
            </a:r>
            <a:r>
              <a:rPr lang="en-US" sz="1350" dirty="0" smtClean="0"/>
              <a:t>+ (22.5%) 	- Some money to spend or save each week (27.8%)</a:t>
            </a:r>
            <a:br>
              <a:rPr lang="en-US" sz="1350" dirty="0" smtClean="0"/>
            </a:br>
            <a:r>
              <a:rPr lang="en-US" sz="1350" dirty="0" smtClean="0"/>
              <a:t>- Money to pay for classes or activities outside of school (27.0%)</a:t>
            </a:r>
            <a:br>
              <a:rPr lang="en-US" sz="1350" dirty="0" smtClean="0"/>
            </a:br>
            <a:r>
              <a:rPr lang="en-US" sz="1350" dirty="0" smtClean="0"/>
              <a:t>- Holiday away with family once a year (52.5%)	 	- Meal out with family once a month (31.9%)</a:t>
            </a:r>
            <a:br>
              <a:rPr lang="en-US" sz="1350" dirty="0" smtClean="0"/>
            </a:br>
            <a:r>
              <a:rPr lang="en-US" sz="1350" dirty="0" smtClean="0"/>
              <a:t>- Go on school trips or excursions once a term (21.3%) - Internet access in public spaces (22.0</a:t>
            </a:r>
            <a:r>
              <a:rPr lang="en-US" sz="1350" dirty="0" smtClean="0"/>
              <a:t>%)</a:t>
            </a:r>
            <a:endParaRPr lang="en-AU" sz="1350" dirty="0"/>
          </a:p>
        </p:txBody>
      </p:sp>
      <p:sp>
        <p:nvSpPr>
          <p:cNvPr id="5" name="TextBox 4"/>
          <p:cNvSpPr txBox="1"/>
          <p:nvPr/>
        </p:nvSpPr>
        <p:spPr>
          <a:xfrm>
            <a:off x="504000" y="2841244"/>
            <a:ext cx="3906635" cy="1600438"/>
          </a:xfrm>
          <a:prstGeom prst="rect">
            <a:avLst/>
          </a:prstGeom>
          <a:noFill/>
        </p:spPr>
        <p:txBody>
          <a:bodyPr wrap="square" rtlCol="0">
            <a:spAutoFit/>
          </a:bodyPr>
          <a:lstStyle/>
          <a:p>
            <a:r>
              <a:rPr lang="en-AU" sz="1400" i="1" dirty="0" smtClean="0">
                <a:solidFill>
                  <a:srgbClr val="003A66"/>
                </a:solidFill>
                <a:latin typeface="Arial" panose="020B0604020202020204" pitchFamily="34" charset="0"/>
                <a:cs typeface="Arial" panose="020B0604020202020204" pitchFamily="34" charset="0"/>
              </a:rPr>
              <a:t>Holidays are just a good time for us to bond and not to worry about things back home.</a:t>
            </a:r>
          </a:p>
          <a:p>
            <a:endParaRPr lang="en-AU" sz="1400" i="1" dirty="0">
              <a:solidFill>
                <a:srgbClr val="003A66"/>
              </a:solidFill>
              <a:latin typeface="Arial" panose="020B0604020202020204" pitchFamily="34" charset="0"/>
              <a:cs typeface="Arial" panose="020B0604020202020204" pitchFamily="34" charset="0"/>
            </a:endParaRPr>
          </a:p>
          <a:p>
            <a:r>
              <a:rPr lang="en-AU" sz="1400" i="1" dirty="0" smtClean="0">
                <a:solidFill>
                  <a:srgbClr val="003A66"/>
                </a:solidFill>
                <a:latin typeface="Arial" panose="020B0604020202020204" pitchFamily="34" charset="0"/>
                <a:cs typeface="Arial" panose="020B0604020202020204" pitchFamily="34" charset="0"/>
              </a:rPr>
              <a:t>It gives me a chance to really relax and reconnect with my family.</a:t>
            </a:r>
          </a:p>
          <a:p>
            <a:endParaRPr lang="en-AU" sz="1400" i="1" dirty="0">
              <a:solidFill>
                <a:srgbClr val="003A66"/>
              </a:solidFill>
              <a:latin typeface="Arial" panose="020B0604020202020204" pitchFamily="34" charset="0"/>
              <a:cs typeface="Arial" panose="020B0604020202020204" pitchFamily="34" charset="0"/>
            </a:endParaRPr>
          </a:p>
          <a:p>
            <a:r>
              <a:rPr lang="en-AU" sz="1400" i="1" dirty="0" smtClean="0">
                <a:solidFill>
                  <a:srgbClr val="003A66"/>
                </a:solidFill>
                <a:latin typeface="Arial" panose="020B0604020202020204" pitchFamily="34" charset="0"/>
                <a:cs typeface="Arial" panose="020B0604020202020204" pitchFamily="34" charset="0"/>
              </a:rPr>
              <a:t>You can’t do anything without the internet. </a:t>
            </a:r>
            <a:endParaRPr lang="en-AU" sz="1400" i="1" dirty="0">
              <a:solidFill>
                <a:srgbClr val="003A66"/>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12471" y="2783660"/>
            <a:ext cx="2974813" cy="1980000"/>
          </a:xfrm>
          <a:prstGeom prst="rect">
            <a:avLst/>
          </a:prstGeom>
        </p:spPr>
      </p:pic>
    </p:spTree>
    <p:extLst>
      <p:ext uri="{BB962C8B-B14F-4D97-AF65-F5344CB8AC3E}">
        <p14:creationId xmlns:p14="http://schemas.microsoft.com/office/powerpoint/2010/main" val="4175910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42" y="168825"/>
            <a:ext cx="6648300" cy="857250"/>
          </a:xfrm>
        </p:spPr>
        <p:txBody>
          <a:bodyPr/>
          <a:lstStyle/>
          <a:p>
            <a:r>
              <a:rPr lang="fr-FR" sz="1800" u="sng" dirty="0" smtClean="0">
                <a:solidFill>
                  <a:srgbClr val="1192D1"/>
                </a:solidFill>
                <a:latin typeface="Arial" panose="020B0604020202020204" pitchFamily="34" charset="0"/>
                <a:cs typeface="Arial" panose="020B0604020202020204" pitchFamily="34" charset="0"/>
              </a:rPr>
              <a:t>MULTIPLE DEPRIVATION</a:t>
            </a:r>
            <a:endParaRPr lang="en-AU" sz="1800" dirty="0"/>
          </a:p>
        </p:txBody>
      </p:sp>
      <p:sp>
        <p:nvSpPr>
          <p:cNvPr id="3" name="Content Placeholder 2"/>
          <p:cNvSpPr>
            <a:spLocks noGrp="1"/>
          </p:cNvSpPr>
          <p:nvPr>
            <p:ph idx="1"/>
          </p:nvPr>
        </p:nvSpPr>
        <p:spPr>
          <a:xfrm>
            <a:off x="323642" y="3182854"/>
            <a:ext cx="4174399" cy="1906858"/>
          </a:xfrm>
        </p:spPr>
        <p:txBody>
          <a:bodyPr>
            <a:normAutofit fontScale="92500"/>
          </a:bodyPr>
          <a:lstStyle/>
          <a:p>
            <a:pPr marL="214313" indent="-214313">
              <a:buFont typeface="Arial" panose="020B0604020202020204" pitchFamily="34" charset="0"/>
              <a:buChar char="•"/>
            </a:pPr>
            <a:r>
              <a:rPr lang="en-AU" sz="1300" dirty="0">
                <a:solidFill>
                  <a:srgbClr val="003A66"/>
                </a:solidFill>
                <a:latin typeface="Arial" panose="020B0604020202020204" pitchFamily="34" charset="0"/>
                <a:cs typeface="Arial" panose="020B0604020202020204" pitchFamily="34" charset="0"/>
              </a:rPr>
              <a:t>Around 1 in 5 (18.7%) of government high schools sample and 2 in 5 (40.4%) of financially disadvantaged sample were deprived of </a:t>
            </a:r>
            <a:r>
              <a:rPr lang="en-AU" sz="1300" b="1" dirty="0">
                <a:solidFill>
                  <a:srgbClr val="003A66"/>
                </a:solidFill>
                <a:latin typeface="Arial" panose="020B0604020202020204" pitchFamily="34" charset="0"/>
                <a:cs typeface="Arial" panose="020B0604020202020204" pitchFamily="34" charset="0"/>
              </a:rPr>
              <a:t>3 or more essential items</a:t>
            </a:r>
            <a:r>
              <a:rPr lang="en-AU" sz="1300" dirty="0">
                <a:solidFill>
                  <a:srgbClr val="003A66"/>
                </a:solidFill>
                <a:latin typeface="Arial" panose="020B0604020202020204" pitchFamily="34" charset="0"/>
                <a:cs typeface="Arial" panose="020B0604020202020204" pitchFamily="34" charset="0"/>
              </a:rPr>
              <a:t/>
            </a:r>
            <a:br>
              <a:rPr lang="en-AU" sz="1300" dirty="0">
                <a:solidFill>
                  <a:srgbClr val="003A66"/>
                </a:solidFill>
                <a:latin typeface="Arial" panose="020B0604020202020204" pitchFamily="34" charset="0"/>
                <a:cs typeface="Arial" panose="020B0604020202020204" pitchFamily="34" charset="0"/>
              </a:rPr>
            </a:br>
            <a:endParaRPr lang="en-AU" sz="1300" dirty="0">
              <a:solidFill>
                <a:srgbClr val="003A66"/>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AU" sz="1300" dirty="0">
                <a:solidFill>
                  <a:srgbClr val="003A66"/>
                </a:solidFill>
                <a:latin typeface="Arial" panose="020B0604020202020204" pitchFamily="34" charset="0"/>
                <a:cs typeface="Arial" panose="020B0604020202020204" pitchFamily="34" charset="0"/>
              </a:rPr>
              <a:t>Close to </a:t>
            </a:r>
            <a:r>
              <a:rPr lang="en-AU" sz="1300" b="1" dirty="0">
                <a:solidFill>
                  <a:srgbClr val="003A66"/>
                </a:solidFill>
                <a:latin typeface="Arial" panose="020B0604020202020204" pitchFamily="34" charset="0"/>
                <a:cs typeface="Arial" panose="020B0604020202020204" pitchFamily="34" charset="0"/>
              </a:rPr>
              <a:t>1 in 3 </a:t>
            </a:r>
            <a:r>
              <a:rPr lang="en-AU" sz="1300" dirty="0">
                <a:solidFill>
                  <a:srgbClr val="003A66"/>
                </a:solidFill>
                <a:latin typeface="Arial" panose="020B0604020202020204" pitchFamily="34" charset="0"/>
                <a:cs typeface="Arial" panose="020B0604020202020204" pitchFamily="34" charset="0"/>
              </a:rPr>
              <a:t>(31.2%) of financially disadvantaged sample deprived of </a:t>
            </a:r>
            <a:r>
              <a:rPr lang="en-AU" sz="1300" b="1" dirty="0">
                <a:solidFill>
                  <a:srgbClr val="003A66"/>
                </a:solidFill>
                <a:latin typeface="Arial" panose="020B0604020202020204" pitchFamily="34" charset="0"/>
                <a:cs typeface="Arial" panose="020B0604020202020204" pitchFamily="34" charset="0"/>
              </a:rPr>
              <a:t>4 or more items</a:t>
            </a:r>
            <a:r>
              <a:rPr lang="en-AU" sz="1300" dirty="0">
                <a:solidFill>
                  <a:srgbClr val="003A66"/>
                </a:solidFill>
                <a:latin typeface="Arial" panose="020B0604020202020204" pitchFamily="34" charset="0"/>
                <a:cs typeface="Arial" panose="020B0604020202020204" pitchFamily="34" charset="0"/>
              </a:rPr>
              <a:t>.</a:t>
            </a:r>
            <a:br>
              <a:rPr lang="en-AU" sz="1300" dirty="0">
                <a:solidFill>
                  <a:srgbClr val="003A66"/>
                </a:solidFill>
                <a:latin typeface="Arial" panose="020B0604020202020204" pitchFamily="34" charset="0"/>
                <a:cs typeface="Arial" panose="020B0604020202020204" pitchFamily="34" charset="0"/>
              </a:rPr>
            </a:br>
            <a:endParaRPr lang="en-AU" sz="1300" dirty="0">
              <a:solidFill>
                <a:srgbClr val="003A66"/>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AU" sz="1300" b="1" dirty="0">
                <a:solidFill>
                  <a:srgbClr val="003A66"/>
                </a:solidFill>
                <a:latin typeface="Arial" panose="020B0604020202020204" pitchFamily="34" charset="0"/>
                <a:cs typeface="Arial" panose="020B0604020202020204" pitchFamily="34" charset="0"/>
              </a:rPr>
              <a:t>1 in 10 </a:t>
            </a:r>
            <a:r>
              <a:rPr lang="en-AU" sz="1300" dirty="0">
                <a:solidFill>
                  <a:srgbClr val="003A66"/>
                </a:solidFill>
                <a:latin typeface="Arial" panose="020B0604020202020204" pitchFamily="34" charset="0"/>
                <a:cs typeface="Arial" panose="020B0604020202020204" pitchFamily="34" charset="0"/>
              </a:rPr>
              <a:t>(10.7%) of financially disadvantaged sample deprived of </a:t>
            </a:r>
            <a:r>
              <a:rPr lang="en-AU" sz="1300" b="1" dirty="0">
                <a:solidFill>
                  <a:srgbClr val="003A66"/>
                </a:solidFill>
                <a:latin typeface="Arial" panose="020B0604020202020204" pitchFamily="34" charset="0"/>
                <a:cs typeface="Arial" panose="020B0604020202020204" pitchFamily="34" charset="0"/>
              </a:rPr>
              <a:t>7 or more items</a:t>
            </a:r>
            <a:r>
              <a:rPr lang="en-AU" sz="1300" dirty="0" smtClean="0">
                <a:solidFill>
                  <a:srgbClr val="003A66"/>
                </a:solidFill>
                <a:latin typeface="Arial" panose="020B0604020202020204" pitchFamily="34" charset="0"/>
                <a:cs typeface="Arial" panose="020B0604020202020204" pitchFamily="34" charset="0"/>
              </a:rPr>
              <a:t>.</a:t>
            </a:r>
            <a:r>
              <a:rPr lang="en-US" sz="1350" dirty="0" smtClean="0"/>
              <a:t/>
            </a:r>
            <a:br>
              <a:rPr lang="en-US" sz="1350" dirty="0" smtClean="0"/>
            </a:br>
            <a:endParaRPr lang="en-US" sz="1350" dirty="0" smtClean="0"/>
          </a:p>
          <a:p>
            <a:endParaRPr lang="en-AU" sz="1350" dirty="0"/>
          </a:p>
        </p:txBody>
      </p:sp>
      <p:graphicFrame>
        <p:nvGraphicFramePr>
          <p:cNvPr id="4" name="Table 3"/>
          <p:cNvGraphicFramePr>
            <a:graphicFrameLocks noGrp="1"/>
          </p:cNvGraphicFramePr>
          <p:nvPr>
            <p:extLst>
              <p:ext uri="{D42A27DB-BD31-4B8C-83A1-F6EECF244321}">
                <p14:modId xmlns:p14="http://schemas.microsoft.com/office/powerpoint/2010/main" val="2189817187"/>
              </p:ext>
            </p:extLst>
          </p:nvPr>
        </p:nvGraphicFramePr>
        <p:xfrm>
          <a:off x="276577" y="685799"/>
          <a:ext cx="4221464" cy="2312897"/>
        </p:xfrm>
        <a:graphic>
          <a:graphicData uri="http://schemas.openxmlformats.org/drawingml/2006/table">
            <a:tbl>
              <a:tblPr firstRow="1" bandRow="1">
                <a:tableStyleId>{5C22544A-7EE6-4342-B048-85BDC9FD1C3A}</a:tableStyleId>
              </a:tblPr>
              <a:tblGrid>
                <a:gridCol w="1034440">
                  <a:extLst>
                    <a:ext uri="{9D8B030D-6E8A-4147-A177-3AD203B41FA5}">
                      <a16:colId xmlns:a16="http://schemas.microsoft.com/office/drawing/2014/main" val="3043405824"/>
                    </a:ext>
                  </a:extLst>
                </a:gridCol>
                <a:gridCol w="1370243">
                  <a:extLst>
                    <a:ext uri="{9D8B030D-6E8A-4147-A177-3AD203B41FA5}">
                      <a16:colId xmlns:a16="http://schemas.microsoft.com/office/drawing/2014/main" val="1747613440"/>
                    </a:ext>
                  </a:extLst>
                </a:gridCol>
                <a:gridCol w="1816781">
                  <a:extLst>
                    <a:ext uri="{9D8B030D-6E8A-4147-A177-3AD203B41FA5}">
                      <a16:colId xmlns:a16="http://schemas.microsoft.com/office/drawing/2014/main" val="2705428541"/>
                    </a:ext>
                  </a:extLst>
                </a:gridCol>
              </a:tblGrid>
              <a:tr h="481388">
                <a:tc>
                  <a:txBody>
                    <a:bodyPr/>
                    <a:lstStyle/>
                    <a:p>
                      <a:r>
                        <a:rPr lang="en-AU" sz="1200" dirty="0" smtClean="0"/>
                        <a:t>Number</a:t>
                      </a:r>
                      <a:r>
                        <a:rPr lang="en-AU" sz="1200" baseline="0" dirty="0" smtClean="0"/>
                        <a:t> of deprivations</a:t>
                      </a:r>
                      <a:endParaRPr lang="en-AU" sz="1200" dirty="0"/>
                    </a:p>
                  </a:txBody>
                  <a:tcPr/>
                </a:tc>
                <a:tc>
                  <a:txBody>
                    <a:bodyPr/>
                    <a:lstStyle/>
                    <a:p>
                      <a:r>
                        <a:rPr lang="en-AU" sz="1200" dirty="0" smtClean="0"/>
                        <a:t>Government high school sample</a:t>
                      </a:r>
                      <a:r>
                        <a:rPr lang="en-AU" sz="1200" baseline="0" dirty="0" smtClean="0"/>
                        <a:t> %</a:t>
                      </a:r>
                      <a:endParaRPr lang="en-AU" sz="1200" dirty="0"/>
                    </a:p>
                  </a:txBody>
                  <a:tcPr/>
                </a:tc>
                <a:tc>
                  <a:txBody>
                    <a:bodyPr/>
                    <a:lstStyle/>
                    <a:p>
                      <a:r>
                        <a:rPr lang="en-AU" sz="1200" dirty="0" smtClean="0"/>
                        <a:t>Financially</a:t>
                      </a:r>
                      <a:r>
                        <a:rPr lang="en-AU" sz="1200" baseline="0" dirty="0" smtClean="0"/>
                        <a:t> disadvantaged sample %</a:t>
                      </a:r>
                      <a:endParaRPr lang="en-AU" sz="1200" dirty="0"/>
                    </a:p>
                  </a:txBody>
                  <a:tcPr/>
                </a:tc>
                <a:extLst>
                  <a:ext uri="{0D108BD9-81ED-4DB2-BD59-A6C34878D82A}">
                    <a16:rowId xmlns:a16="http://schemas.microsoft.com/office/drawing/2014/main" val="1150398610"/>
                  </a:ext>
                </a:extLst>
              </a:tr>
              <a:tr h="288833">
                <a:tc>
                  <a:txBody>
                    <a:bodyPr/>
                    <a:lstStyle/>
                    <a:p>
                      <a:pPr algn="ctr"/>
                      <a:r>
                        <a:rPr lang="en-AU" sz="1200" dirty="0" smtClean="0">
                          <a:solidFill>
                            <a:srgbClr val="003258"/>
                          </a:solidFill>
                          <a:latin typeface="Arial" panose="020B0604020202020204" pitchFamily="34" charset="0"/>
                          <a:cs typeface="Arial" panose="020B0604020202020204" pitchFamily="34" charset="0"/>
                        </a:rPr>
                        <a:t>0</a:t>
                      </a:r>
                      <a:endParaRPr lang="en-AU" sz="1200" dirty="0">
                        <a:solidFill>
                          <a:srgbClr val="003258"/>
                        </a:solidFill>
                        <a:latin typeface="Arial" panose="020B0604020202020204" pitchFamily="34" charset="0"/>
                        <a:cs typeface="Arial" panose="020B0604020202020204" pitchFamily="34" charset="0"/>
                      </a:endParaRPr>
                    </a:p>
                  </a:txBody>
                  <a:tcPr/>
                </a:tc>
                <a:tc>
                  <a:txBody>
                    <a:bodyPr/>
                    <a:lstStyle/>
                    <a:p>
                      <a:pPr algn="ctr"/>
                      <a:r>
                        <a:rPr lang="en-AU" sz="1200" dirty="0" smtClean="0">
                          <a:solidFill>
                            <a:srgbClr val="003258"/>
                          </a:solidFill>
                          <a:latin typeface="Arial" panose="020B0604020202020204" pitchFamily="34" charset="0"/>
                          <a:cs typeface="Arial" panose="020B0604020202020204" pitchFamily="34" charset="0"/>
                        </a:rPr>
                        <a:t>50.3</a:t>
                      </a:r>
                      <a:endParaRPr lang="en-AU" sz="1200" dirty="0">
                        <a:solidFill>
                          <a:srgbClr val="003258"/>
                        </a:solidFill>
                        <a:latin typeface="Arial" panose="020B0604020202020204" pitchFamily="34" charset="0"/>
                        <a:cs typeface="Arial" panose="020B0604020202020204" pitchFamily="34" charset="0"/>
                      </a:endParaRPr>
                    </a:p>
                  </a:txBody>
                  <a:tcPr/>
                </a:tc>
                <a:tc>
                  <a:txBody>
                    <a:bodyPr/>
                    <a:lstStyle/>
                    <a:p>
                      <a:pPr algn="ctr"/>
                      <a:r>
                        <a:rPr lang="en-AU" sz="1200" dirty="0" smtClean="0">
                          <a:solidFill>
                            <a:srgbClr val="003258"/>
                          </a:solidFill>
                          <a:latin typeface="Arial" panose="020B0604020202020204" pitchFamily="34" charset="0"/>
                          <a:cs typeface="Arial" panose="020B0604020202020204" pitchFamily="34" charset="0"/>
                        </a:rPr>
                        <a:t>28.8</a:t>
                      </a:r>
                      <a:endParaRPr lang="en-AU" sz="1200" dirty="0">
                        <a:solidFill>
                          <a:srgbClr val="003258"/>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8318725"/>
                  </a:ext>
                </a:extLst>
              </a:tr>
              <a:tr h="288833">
                <a:tc>
                  <a:txBody>
                    <a:bodyPr/>
                    <a:lstStyle/>
                    <a:p>
                      <a:pPr algn="ctr"/>
                      <a:r>
                        <a:rPr lang="en-AU" sz="1200" dirty="0" smtClean="0">
                          <a:solidFill>
                            <a:srgbClr val="003258"/>
                          </a:solidFill>
                          <a:latin typeface="Arial" panose="020B0604020202020204" pitchFamily="34" charset="0"/>
                          <a:cs typeface="Arial" panose="020B0604020202020204" pitchFamily="34" charset="0"/>
                        </a:rPr>
                        <a:t>1 or 2</a:t>
                      </a:r>
                      <a:endParaRPr lang="en-AU" sz="1200" dirty="0">
                        <a:solidFill>
                          <a:srgbClr val="003258"/>
                        </a:solidFill>
                        <a:latin typeface="Arial" panose="020B0604020202020204" pitchFamily="34" charset="0"/>
                        <a:cs typeface="Arial" panose="020B0604020202020204" pitchFamily="34" charset="0"/>
                      </a:endParaRPr>
                    </a:p>
                  </a:txBody>
                  <a:tcPr/>
                </a:tc>
                <a:tc>
                  <a:txBody>
                    <a:bodyPr/>
                    <a:lstStyle/>
                    <a:p>
                      <a:pPr algn="ctr"/>
                      <a:r>
                        <a:rPr lang="en-AU" sz="1200" dirty="0" smtClean="0">
                          <a:solidFill>
                            <a:srgbClr val="003258"/>
                          </a:solidFill>
                          <a:latin typeface="Arial" panose="020B0604020202020204" pitchFamily="34" charset="0"/>
                          <a:cs typeface="Arial" panose="020B0604020202020204" pitchFamily="34" charset="0"/>
                        </a:rPr>
                        <a:t>31.0</a:t>
                      </a:r>
                      <a:endParaRPr lang="en-AU" sz="1200" dirty="0">
                        <a:solidFill>
                          <a:srgbClr val="003258"/>
                        </a:solidFill>
                        <a:latin typeface="Arial" panose="020B0604020202020204" pitchFamily="34" charset="0"/>
                        <a:cs typeface="Arial" panose="020B0604020202020204" pitchFamily="34" charset="0"/>
                      </a:endParaRPr>
                    </a:p>
                  </a:txBody>
                  <a:tcPr/>
                </a:tc>
                <a:tc>
                  <a:txBody>
                    <a:bodyPr/>
                    <a:lstStyle/>
                    <a:p>
                      <a:pPr algn="ctr"/>
                      <a:r>
                        <a:rPr lang="en-AU" sz="1200" dirty="0" smtClean="0">
                          <a:solidFill>
                            <a:srgbClr val="003258"/>
                          </a:solidFill>
                          <a:latin typeface="Arial" panose="020B0604020202020204" pitchFamily="34" charset="0"/>
                          <a:cs typeface="Arial" panose="020B0604020202020204" pitchFamily="34" charset="0"/>
                        </a:rPr>
                        <a:t>30.8</a:t>
                      </a:r>
                      <a:endParaRPr lang="en-AU" sz="1200" dirty="0">
                        <a:solidFill>
                          <a:srgbClr val="003258"/>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94499412"/>
                  </a:ext>
                </a:extLst>
              </a:tr>
              <a:tr h="288833">
                <a:tc>
                  <a:txBody>
                    <a:bodyPr/>
                    <a:lstStyle/>
                    <a:p>
                      <a:pPr algn="ctr"/>
                      <a:r>
                        <a:rPr lang="en-AU" sz="1200" dirty="0" smtClean="0">
                          <a:solidFill>
                            <a:srgbClr val="003258"/>
                          </a:solidFill>
                          <a:latin typeface="Arial" panose="020B0604020202020204" pitchFamily="34" charset="0"/>
                          <a:cs typeface="Arial" panose="020B0604020202020204" pitchFamily="34" charset="0"/>
                        </a:rPr>
                        <a:t>3</a:t>
                      </a:r>
                      <a:endParaRPr lang="en-AU" sz="1200" dirty="0">
                        <a:solidFill>
                          <a:srgbClr val="003258"/>
                        </a:solidFill>
                        <a:latin typeface="Arial" panose="020B0604020202020204" pitchFamily="34" charset="0"/>
                        <a:cs typeface="Arial" panose="020B0604020202020204" pitchFamily="34" charset="0"/>
                      </a:endParaRPr>
                    </a:p>
                  </a:txBody>
                  <a:tcPr/>
                </a:tc>
                <a:tc>
                  <a:txBody>
                    <a:bodyPr/>
                    <a:lstStyle/>
                    <a:p>
                      <a:pPr algn="ctr"/>
                      <a:r>
                        <a:rPr lang="en-AU" sz="1200" dirty="0" smtClean="0">
                          <a:solidFill>
                            <a:srgbClr val="003258"/>
                          </a:solidFill>
                          <a:latin typeface="Arial" panose="020B0604020202020204" pitchFamily="34" charset="0"/>
                          <a:cs typeface="Arial" panose="020B0604020202020204" pitchFamily="34" charset="0"/>
                        </a:rPr>
                        <a:t>7.8</a:t>
                      </a:r>
                      <a:endParaRPr lang="en-AU" sz="1200" dirty="0">
                        <a:solidFill>
                          <a:srgbClr val="003258"/>
                        </a:solidFill>
                        <a:latin typeface="Arial" panose="020B0604020202020204" pitchFamily="34" charset="0"/>
                        <a:cs typeface="Arial" panose="020B0604020202020204" pitchFamily="34" charset="0"/>
                      </a:endParaRPr>
                    </a:p>
                  </a:txBody>
                  <a:tcPr/>
                </a:tc>
                <a:tc>
                  <a:txBody>
                    <a:bodyPr/>
                    <a:lstStyle/>
                    <a:p>
                      <a:pPr algn="ctr"/>
                      <a:r>
                        <a:rPr lang="en-AU" sz="1200" dirty="0" smtClean="0">
                          <a:solidFill>
                            <a:srgbClr val="003258"/>
                          </a:solidFill>
                          <a:latin typeface="Arial" panose="020B0604020202020204" pitchFamily="34" charset="0"/>
                          <a:cs typeface="Arial" panose="020B0604020202020204" pitchFamily="34" charset="0"/>
                        </a:rPr>
                        <a:t>9.2</a:t>
                      </a:r>
                      <a:endParaRPr lang="en-AU" sz="1200" dirty="0">
                        <a:solidFill>
                          <a:srgbClr val="003258"/>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97416183"/>
                  </a:ext>
                </a:extLst>
              </a:tr>
              <a:tr h="288833">
                <a:tc>
                  <a:txBody>
                    <a:bodyPr/>
                    <a:lstStyle/>
                    <a:p>
                      <a:pPr algn="ctr"/>
                      <a:r>
                        <a:rPr lang="en-AU" sz="1200" dirty="0" smtClean="0">
                          <a:solidFill>
                            <a:srgbClr val="003258"/>
                          </a:solidFill>
                          <a:latin typeface="Arial" panose="020B0604020202020204" pitchFamily="34" charset="0"/>
                          <a:cs typeface="Arial" panose="020B0604020202020204" pitchFamily="34" charset="0"/>
                        </a:rPr>
                        <a:t>4 to 6 </a:t>
                      </a:r>
                      <a:endParaRPr lang="en-AU" sz="1200" dirty="0">
                        <a:solidFill>
                          <a:srgbClr val="003258"/>
                        </a:solidFill>
                        <a:latin typeface="Arial" panose="020B0604020202020204" pitchFamily="34" charset="0"/>
                        <a:cs typeface="Arial" panose="020B0604020202020204" pitchFamily="34" charset="0"/>
                      </a:endParaRPr>
                    </a:p>
                  </a:txBody>
                  <a:tcPr/>
                </a:tc>
                <a:tc>
                  <a:txBody>
                    <a:bodyPr/>
                    <a:lstStyle/>
                    <a:p>
                      <a:pPr algn="ctr"/>
                      <a:r>
                        <a:rPr lang="en-AU" sz="1200" dirty="0" smtClean="0">
                          <a:solidFill>
                            <a:srgbClr val="003258"/>
                          </a:solidFill>
                          <a:latin typeface="Arial" panose="020B0604020202020204" pitchFamily="34" charset="0"/>
                          <a:cs typeface="Arial" panose="020B0604020202020204" pitchFamily="34" charset="0"/>
                        </a:rPr>
                        <a:t>8.1</a:t>
                      </a:r>
                      <a:endParaRPr lang="en-AU" sz="1200" dirty="0">
                        <a:solidFill>
                          <a:srgbClr val="003258"/>
                        </a:solidFill>
                        <a:latin typeface="Arial" panose="020B0604020202020204" pitchFamily="34" charset="0"/>
                        <a:cs typeface="Arial" panose="020B0604020202020204" pitchFamily="34" charset="0"/>
                      </a:endParaRPr>
                    </a:p>
                  </a:txBody>
                  <a:tcPr/>
                </a:tc>
                <a:tc>
                  <a:txBody>
                    <a:bodyPr/>
                    <a:lstStyle/>
                    <a:p>
                      <a:pPr algn="ctr"/>
                      <a:r>
                        <a:rPr lang="en-AU" sz="1200" dirty="0" smtClean="0">
                          <a:solidFill>
                            <a:srgbClr val="003258"/>
                          </a:solidFill>
                          <a:latin typeface="Arial" panose="020B0604020202020204" pitchFamily="34" charset="0"/>
                          <a:cs typeface="Arial" panose="020B0604020202020204" pitchFamily="34" charset="0"/>
                        </a:rPr>
                        <a:t>20.5</a:t>
                      </a:r>
                      <a:endParaRPr lang="en-AU" sz="1200" dirty="0">
                        <a:solidFill>
                          <a:srgbClr val="003258"/>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11310702"/>
                  </a:ext>
                </a:extLst>
              </a:tr>
              <a:tr h="288833">
                <a:tc>
                  <a:txBody>
                    <a:bodyPr/>
                    <a:lstStyle/>
                    <a:p>
                      <a:pPr algn="ctr"/>
                      <a:r>
                        <a:rPr lang="en-AU" sz="1200" dirty="0" smtClean="0">
                          <a:solidFill>
                            <a:srgbClr val="003258"/>
                          </a:solidFill>
                          <a:latin typeface="Arial" panose="020B0604020202020204" pitchFamily="34" charset="0"/>
                          <a:cs typeface="Arial" panose="020B0604020202020204" pitchFamily="34" charset="0"/>
                        </a:rPr>
                        <a:t>7 to 9</a:t>
                      </a:r>
                      <a:endParaRPr lang="en-AU" sz="1200" dirty="0">
                        <a:solidFill>
                          <a:srgbClr val="003258"/>
                        </a:solidFill>
                        <a:latin typeface="Arial" panose="020B0604020202020204" pitchFamily="34" charset="0"/>
                        <a:cs typeface="Arial" panose="020B0604020202020204" pitchFamily="34" charset="0"/>
                      </a:endParaRPr>
                    </a:p>
                  </a:txBody>
                  <a:tcPr/>
                </a:tc>
                <a:tc>
                  <a:txBody>
                    <a:bodyPr/>
                    <a:lstStyle/>
                    <a:p>
                      <a:pPr algn="ctr"/>
                      <a:r>
                        <a:rPr lang="en-AU" sz="1200" dirty="0" smtClean="0">
                          <a:solidFill>
                            <a:srgbClr val="003258"/>
                          </a:solidFill>
                          <a:latin typeface="Arial" panose="020B0604020202020204" pitchFamily="34" charset="0"/>
                          <a:cs typeface="Arial" panose="020B0604020202020204" pitchFamily="34" charset="0"/>
                        </a:rPr>
                        <a:t>2.3</a:t>
                      </a:r>
                      <a:endParaRPr lang="en-AU" sz="1200" dirty="0">
                        <a:solidFill>
                          <a:srgbClr val="003258"/>
                        </a:solidFill>
                        <a:latin typeface="Arial" panose="020B0604020202020204" pitchFamily="34" charset="0"/>
                        <a:cs typeface="Arial" panose="020B0604020202020204" pitchFamily="34" charset="0"/>
                      </a:endParaRPr>
                    </a:p>
                  </a:txBody>
                  <a:tcPr/>
                </a:tc>
                <a:tc>
                  <a:txBody>
                    <a:bodyPr/>
                    <a:lstStyle/>
                    <a:p>
                      <a:pPr algn="ctr"/>
                      <a:r>
                        <a:rPr lang="en-AU" sz="1200" dirty="0" smtClean="0">
                          <a:solidFill>
                            <a:srgbClr val="003258"/>
                          </a:solidFill>
                          <a:latin typeface="Arial" panose="020B0604020202020204" pitchFamily="34" charset="0"/>
                          <a:cs typeface="Arial" panose="020B0604020202020204" pitchFamily="34" charset="0"/>
                        </a:rPr>
                        <a:t>8.0</a:t>
                      </a:r>
                      <a:endParaRPr lang="en-AU" sz="1200" dirty="0">
                        <a:solidFill>
                          <a:srgbClr val="003258"/>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8473771"/>
                  </a:ext>
                </a:extLst>
              </a:tr>
              <a:tr h="387344">
                <a:tc>
                  <a:txBody>
                    <a:bodyPr/>
                    <a:lstStyle/>
                    <a:p>
                      <a:pPr algn="ctr"/>
                      <a:r>
                        <a:rPr lang="en-AU" sz="1200" dirty="0" smtClean="0">
                          <a:solidFill>
                            <a:srgbClr val="003258"/>
                          </a:solidFill>
                          <a:latin typeface="Arial" panose="020B0604020202020204" pitchFamily="34" charset="0"/>
                          <a:cs typeface="Arial" panose="020B0604020202020204" pitchFamily="34" charset="0"/>
                        </a:rPr>
                        <a:t>10 or more</a:t>
                      </a:r>
                      <a:endParaRPr lang="en-AU" sz="1200" dirty="0">
                        <a:solidFill>
                          <a:srgbClr val="003258"/>
                        </a:solidFill>
                        <a:latin typeface="Arial" panose="020B0604020202020204" pitchFamily="34" charset="0"/>
                        <a:cs typeface="Arial" panose="020B0604020202020204" pitchFamily="34" charset="0"/>
                      </a:endParaRPr>
                    </a:p>
                  </a:txBody>
                  <a:tcPr/>
                </a:tc>
                <a:tc>
                  <a:txBody>
                    <a:bodyPr/>
                    <a:lstStyle/>
                    <a:p>
                      <a:pPr algn="ctr"/>
                      <a:r>
                        <a:rPr lang="en-AU" sz="1200" dirty="0" smtClean="0">
                          <a:solidFill>
                            <a:srgbClr val="003258"/>
                          </a:solidFill>
                          <a:latin typeface="Arial" panose="020B0604020202020204" pitchFamily="34" charset="0"/>
                          <a:cs typeface="Arial" panose="020B0604020202020204" pitchFamily="34" charset="0"/>
                        </a:rPr>
                        <a:t>0.5</a:t>
                      </a:r>
                      <a:endParaRPr lang="en-AU" sz="1200" dirty="0">
                        <a:solidFill>
                          <a:srgbClr val="003258"/>
                        </a:solidFill>
                        <a:latin typeface="Arial" panose="020B0604020202020204" pitchFamily="34" charset="0"/>
                        <a:cs typeface="Arial" panose="020B0604020202020204" pitchFamily="34" charset="0"/>
                      </a:endParaRPr>
                    </a:p>
                  </a:txBody>
                  <a:tcPr/>
                </a:tc>
                <a:tc>
                  <a:txBody>
                    <a:bodyPr/>
                    <a:lstStyle/>
                    <a:p>
                      <a:pPr algn="ctr"/>
                      <a:r>
                        <a:rPr lang="en-AU" sz="1200" dirty="0" smtClean="0">
                          <a:solidFill>
                            <a:srgbClr val="003258"/>
                          </a:solidFill>
                          <a:latin typeface="Arial" panose="020B0604020202020204" pitchFamily="34" charset="0"/>
                          <a:cs typeface="Arial" panose="020B0604020202020204" pitchFamily="34" charset="0"/>
                        </a:rPr>
                        <a:t>2.7</a:t>
                      </a:r>
                      <a:endParaRPr lang="en-AU" sz="1200" dirty="0">
                        <a:solidFill>
                          <a:srgbClr val="003258"/>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2427715"/>
                  </a:ext>
                </a:extLst>
              </a:tr>
            </a:tbl>
          </a:graphicData>
        </a:graphic>
      </p:graphicFrame>
      <p:sp>
        <p:nvSpPr>
          <p:cNvPr id="5" name="Rectangle 4"/>
          <p:cNvSpPr/>
          <p:nvPr/>
        </p:nvSpPr>
        <p:spPr>
          <a:xfrm>
            <a:off x="4718741" y="1093209"/>
            <a:ext cx="4089083" cy="2677656"/>
          </a:xfrm>
          <a:prstGeom prst="rect">
            <a:avLst/>
          </a:prstGeom>
        </p:spPr>
        <p:txBody>
          <a:bodyPr wrap="square">
            <a:spAutoFit/>
          </a:bodyPr>
          <a:lstStyle/>
          <a:p>
            <a:pPr marL="214313" indent="-214313">
              <a:buFont typeface="Arial" panose="020B0604020202020204" pitchFamily="34" charset="0"/>
              <a:buChar char="•"/>
            </a:pPr>
            <a:r>
              <a:rPr lang="en-US" sz="1400" dirty="0" smtClean="0">
                <a:solidFill>
                  <a:srgbClr val="003A66"/>
                </a:solidFill>
                <a:latin typeface="Arial" panose="020B0604020202020204" pitchFamily="34" charset="0"/>
                <a:cs typeface="Arial" panose="020B0604020202020204" pitchFamily="34" charset="0"/>
              </a:rPr>
              <a:t>Undermines </a:t>
            </a:r>
            <a:r>
              <a:rPr lang="en-US" sz="1400" dirty="0">
                <a:solidFill>
                  <a:srgbClr val="003A66"/>
                </a:solidFill>
                <a:latin typeface="Arial" panose="020B0604020202020204" pitchFamily="34" charset="0"/>
                <a:cs typeface="Arial" panose="020B0604020202020204" pitchFamily="34" charset="0"/>
              </a:rPr>
              <a:t>ability of </a:t>
            </a:r>
            <a:r>
              <a:rPr lang="en-US" sz="1400" b="1" dirty="0">
                <a:solidFill>
                  <a:srgbClr val="003A66"/>
                </a:solidFill>
                <a:latin typeface="Arial" panose="020B0604020202020204" pitchFamily="34" charset="0"/>
                <a:cs typeface="Arial" panose="020B0604020202020204" pitchFamily="34" charset="0"/>
              </a:rPr>
              <a:t>families</a:t>
            </a:r>
            <a:r>
              <a:rPr lang="en-US" sz="1400" dirty="0">
                <a:solidFill>
                  <a:srgbClr val="003A66"/>
                </a:solidFill>
                <a:latin typeface="Arial" panose="020B0604020202020204" pitchFamily="34" charset="0"/>
                <a:cs typeface="Arial" panose="020B0604020202020204" pitchFamily="34" charset="0"/>
              </a:rPr>
              <a:t> to enjoy activities together most other families take for </a:t>
            </a:r>
            <a:r>
              <a:rPr lang="en-US" sz="1400" dirty="0" smtClean="0">
                <a:solidFill>
                  <a:srgbClr val="003A66"/>
                </a:solidFill>
                <a:latin typeface="Arial" panose="020B0604020202020204" pitchFamily="34" charset="0"/>
                <a:cs typeface="Arial" panose="020B0604020202020204" pitchFamily="34" charset="0"/>
              </a:rPr>
              <a:t>granted.</a:t>
            </a:r>
            <a:br>
              <a:rPr lang="en-US" sz="1400" dirty="0" smtClean="0">
                <a:solidFill>
                  <a:srgbClr val="003A66"/>
                </a:solidFill>
                <a:latin typeface="Arial" panose="020B0604020202020204" pitchFamily="34" charset="0"/>
                <a:cs typeface="Arial" panose="020B0604020202020204" pitchFamily="34" charset="0"/>
              </a:rPr>
            </a:br>
            <a:endParaRPr lang="en-US" sz="1400" dirty="0" smtClean="0">
              <a:solidFill>
                <a:srgbClr val="003A66"/>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400" dirty="0" smtClean="0">
                <a:solidFill>
                  <a:srgbClr val="003A66"/>
                </a:solidFill>
                <a:latin typeface="Arial" panose="020B0604020202020204" pitchFamily="34" charset="0"/>
                <a:cs typeface="Arial" panose="020B0604020202020204" pitchFamily="34" charset="0"/>
              </a:rPr>
              <a:t>Weakens </a:t>
            </a:r>
            <a:r>
              <a:rPr lang="en-US" sz="1400" dirty="0">
                <a:solidFill>
                  <a:srgbClr val="003A66"/>
                </a:solidFill>
                <a:latin typeface="Arial" panose="020B0604020202020204" pitchFamily="34" charset="0"/>
                <a:cs typeface="Arial" panose="020B0604020202020204" pitchFamily="34" charset="0"/>
              </a:rPr>
              <a:t>young person’s participation in </a:t>
            </a:r>
            <a:r>
              <a:rPr lang="en-US" sz="1400" b="1" dirty="0">
                <a:solidFill>
                  <a:srgbClr val="003A66"/>
                </a:solidFill>
                <a:latin typeface="Arial" panose="020B0604020202020204" pitchFamily="34" charset="0"/>
                <a:cs typeface="Arial" panose="020B0604020202020204" pitchFamily="34" charset="0"/>
              </a:rPr>
              <a:t>school activities </a:t>
            </a:r>
            <a:r>
              <a:rPr lang="en-US" sz="1400" dirty="0">
                <a:solidFill>
                  <a:srgbClr val="003A66"/>
                </a:solidFill>
                <a:latin typeface="Arial" panose="020B0604020202020204" pitchFamily="34" charset="0"/>
                <a:cs typeface="Arial" panose="020B0604020202020204" pitchFamily="34" charset="0"/>
              </a:rPr>
              <a:t>which have learning, engagement, </a:t>
            </a:r>
            <a:r>
              <a:rPr lang="en-US" sz="1400" dirty="0" smtClean="0">
                <a:solidFill>
                  <a:srgbClr val="003A66"/>
                </a:solidFill>
                <a:latin typeface="Arial" panose="020B0604020202020204" pitchFamily="34" charset="0"/>
                <a:cs typeface="Arial" panose="020B0604020202020204" pitchFamily="34" charset="0"/>
              </a:rPr>
              <a:t>wellbeing </a:t>
            </a:r>
            <a:r>
              <a:rPr lang="en-US" sz="1400" dirty="0">
                <a:solidFill>
                  <a:srgbClr val="003A66"/>
                </a:solidFill>
                <a:latin typeface="Arial" panose="020B0604020202020204" pitchFamily="34" charset="0"/>
                <a:cs typeface="Arial" panose="020B0604020202020204" pitchFamily="34" charset="0"/>
              </a:rPr>
              <a:t>and social </a:t>
            </a:r>
            <a:r>
              <a:rPr lang="en-US" sz="1400" dirty="0" smtClean="0">
                <a:solidFill>
                  <a:srgbClr val="003A66"/>
                </a:solidFill>
                <a:latin typeface="Arial" panose="020B0604020202020204" pitchFamily="34" charset="0"/>
                <a:cs typeface="Arial" panose="020B0604020202020204" pitchFamily="34" charset="0"/>
              </a:rPr>
              <a:t>benefits.</a:t>
            </a:r>
            <a:br>
              <a:rPr lang="en-US" sz="1400" dirty="0" smtClean="0">
                <a:solidFill>
                  <a:srgbClr val="003A66"/>
                </a:solidFill>
                <a:latin typeface="Arial" panose="020B0604020202020204" pitchFamily="34" charset="0"/>
                <a:cs typeface="Arial" panose="020B0604020202020204" pitchFamily="34" charset="0"/>
              </a:rPr>
            </a:br>
            <a:endParaRPr lang="en-US" sz="1400" dirty="0" smtClean="0">
              <a:solidFill>
                <a:srgbClr val="003A66"/>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400" dirty="0" smtClean="0">
                <a:solidFill>
                  <a:srgbClr val="003A66"/>
                </a:solidFill>
                <a:latin typeface="Arial" panose="020B0604020202020204" pitchFamily="34" charset="0"/>
                <a:cs typeface="Arial" panose="020B0604020202020204" pitchFamily="34" charset="0"/>
              </a:rPr>
              <a:t>Lack </a:t>
            </a:r>
            <a:r>
              <a:rPr lang="en-US" sz="1400" dirty="0">
                <a:solidFill>
                  <a:srgbClr val="003A66"/>
                </a:solidFill>
                <a:latin typeface="Arial" panose="020B0604020202020204" pitchFamily="34" charset="0"/>
                <a:cs typeface="Arial" panose="020B0604020202020204" pitchFamily="34" charset="0"/>
              </a:rPr>
              <a:t>of one’s own money impacts young people’s sense of </a:t>
            </a:r>
            <a:r>
              <a:rPr lang="en-US" sz="1400" b="1" dirty="0">
                <a:solidFill>
                  <a:srgbClr val="003A66"/>
                </a:solidFill>
                <a:latin typeface="Arial" panose="020B0604020202020204" pitchFamily="34" charset="0"/>
                <a:cs typeface="Arial" panose="020B0604020202020204" pitchFamily="34" charset="0"/>
              </a:rPr>
              <a:t>autonomy </a:t>
            </a:r>
            <a:r>
              <a:rPr lang="en-US" sz="1400" dirty="0">
                <a:solidFill>
                  <a:srgbClr val="003A66"/>
                </a:solidFill>
                <a:latin typeface="Arial" panose="020B0604020202020204" pitchFamily="34" charset="0"/>
                <a:cs typeface="Arial" panose="020B0604020202020204" pitchFamily="34" charset="0"/>
              </a:rPr>
              <a:t>and</a:t>
            </a:r>
            <a:r>
              <a:rPr lang="en-US" sz="1400" b="1" dirty="0">
                <a:solidFill>
                  <a:srgbClr val="003A66"/>
                </a:solidFill>
                <a:latin typeface="Arial" panose="020B0604020202020204" pitchFamily="34" charset="0"/>
                <a:cs typeface="Arial" panose="020B0604020202020204" pitchFamily="34" charset="0"/>
              </a:rPr>
              <a:t> independence</a:t>
            </a:r>
            <a:r>
              <a:rPr lang="en-US" sz="1400" dirty="0">
                <a:solidFill>
                  <a:srgbClr val="003A66"/>
                </a:solidFill>
                <a:latin typeface="Arial" panose="020B0604020202020204" pitchFamily="34" charset="0"/>
                <a:cs typeface="Arial" panose="020B0604020202020204" pitchFamily="34" charset="0"/>
              </a:rPr>
              <a:t>, which is particularly important in adolescence</a:t>
            </a:r>
            <a:endParaRPr lang="en-US" sz="1400" dirty="0">
              <a:solidFill>
                <a:srgbClr val="003A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561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u="sng" dirty="0" smtClean="0">
                <a:solidFill>
                  <a:srgbClr val="1192D1"/>
                </a:solidFill>
                <a:latin typeface="Arial" panose="020B0604020202020204" pitchFamily="34" charset="0"/>
                <a:cs typeface="Arial" panose="020B0604020202020204" pitchFamily="34" charset="0"/>
              </a:rPr>
              <a:t>IMPACT OF </a:t>
            </a:r>
            <a:r>
              <a:rPr lang="fr-FR" sz="1800" u="sng" dirty="0" smtClean="0">
                <a:solidFill>
                  <a:srgbClr val="1192D1"/>
                </a:solidFill>
                <a:latin typeface="Arial" panose="020B0604020202020204" pitchFamily="34" charset="0"/>
                <a:cs typeface="Arial" panose="020B0604020202020204" pitchFamily="34" charset="0"/>
              </a:rPr>
              <a:t>DEPRIVATION – WHY IT MATTERS</a:t>
            </a:r>
            <a:endParaRPr lang="en-AU" sz="1800" dirty="0"/>
          </a:p>
        </p:txBody>
      </p:sp>
      <p:sp>
        <p:nvSpPr>
          <p:cNvPr id="6" name="Rectangle 5"/>
          <p:cNvSpPr/>
          <p:nvPr/>
        </p:nvSpPr>
        <p:spPr>
          <a:xfrm>
            <a:off x="342899" y="652465"/>
            <a:ext cx="8498542" cy="4462760"/>
          </a:xfrm>
          <a:prstGeom prst="rect">
            <a:avLst/>
          </a:prstGeom>
        </p:spPr>
        <p:txBody>
          <a:bodyPr wrap="square">
            <a:spAutoFit/>
          </a:bodyPr>
          <a:lstStyle/>
          <a:p>
            <a:r>
              <a:rPr lang="en-AU" sz="1400" dirty="0" smtClean="0">
                <a:solidFill>
                  <a:srgbClr val="053786"/>
                </a:solidFill>
                <a:latin typeface="Arial" panose="020B0604020202020204" pitchFamily="34" charset="0"/>
                <a:cs typeface="Arial" panose="020B0604020202020204" pitchFamily="34" charset="0"/>
              </a:rPr>
              <a:t>Range of data collected from both groups of young people showed: </a:t>
            </a:r>
          </a:p>
          <a:p>
            <a:endParaRPr lang="en-AU" sz="1400" dirty="0">
              <a:solidFill>
                <a:srgbClr val="05378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smtClean="0">
                <a:solidFill>
                  <a:srgbClr val="053786"/>
                </a:solidFill>
                <a:latin typeface="Arial" panose="020B0604020202020204" pitchFamily="34" charset="0"/>
                <a:cs typeface="Arial" panose="020B0604020202020204" pitchFamily="34" charset="0"/>
              </a:rPr>
              <a:t>Those </a:t>
            </a:r>
            <a:r>
              <a:rPr lang="en-AU" sz="1200" dirty="0" smtClean="0">
                <a:solidFill>
                  <a:srgbClr val="053786"/>
                </a:solidFill>
                <a:latin typeface="Arial" panose="020B0604020202020204" pitchFamily="34" charset="0"/>
                <a:cs typeface="Arial" panose="020B0604020202020204" pitchFamily="34" charset="0"/>
              </a:rPr>
              <a:t>experiencing deeper or more severe deprivation, reported lower levels of </a:t>
            </a:r>
            <a:r>
              <a:rPr lang="en-AU" sz="1200" b="1" dirty="0" smtClean="0">
                <a:solidFill>
                  <a:srgbClr val="053786"/>
                </a:solidFill>
                <a:latin typeface="Arial" panose="020B0604020202020204" pitchFamily="34" charset="0"/>
                <a:cs typeface="Arial" panose="020B0604020202020204" pitchFamily="34" charset="0"/>
              </a:rPr>
              <a:t>satisfaction, wellbeing</a:t>
            </a:r>
            <a:r>
              <a:rPr lang="en-AU" sz="1200" dirty="0" smtClean="0">
                <a:solidFill>
                  <a:srgbClr val="053786"/>
                </a:solidFill>
                <a:latin typeface="Arial" panose="020B0604020202020204" pitchFamily="34" charset="0"/>
                <a:cs typeface="Arial" panose="020B0604020202020204" pitchFamily="34" charset="0"/>
              </a:rPr>
              <a:t> </a:t>
            </a:r>
            <a:r>
              <a:rPr lang="en-AU" sz="1200" dirty="0" smtClean="0">
                <a:solidFill>
                  <a:srgbClr val="053786"/>
                </a:solidFill>
                <a:latin typeface="Arial" panose="020B0604020202020204" pitchFamily="34" charset="0"/>
                <a:cs typeface="Arial" panose="020B0604020202020204" pitchFamily="34" charset="0"/>
              </a:rPr>
              <a:t>and less </a:t>
            </a:r>
            <a:r>
              <a:rPr lang="en-AU" sz="1200" b="1" dirty="0" smtClean="0">
                <a:solidFill>
                  <a:srgbClr val="053786"/>
                </a:solidFill>
                <a:latin typeface="Arial" panose="020B0604020202020204" pitchFamily="34" charset="0"/>
                <a:cs typeface="Arial" panose="020B0604020202020204" pitchFamily="34" charset="0"/>
              </a:rPr>
              <a:t>control </a:t>
            </a:r>
            <a:r>
              <a:rPr lang="en-AU" sz="1200" dirty="0" smtClean="0">
                <a:solidFill>
                  <a:srgbClr val="053786"/>
                </a:solidFill>
                <a:latin typeface="Arial" panose="020B0604020202020204" pitchFamily="34" charset="0"/>
                <a:cs typeface="Arial" panose="020B0604020202020204" pitchFamily="34" charset="0"/>
              </a:rPr>
              <a:t>over their lives</a:t>
            </a:r>
            <a:r>
              <a:rPr lang="en-AU" sz="1200" dirty="0" smtClean="0">
                <a:solidFill>
                  <a:srgbClr val="053786"/>
                </a:solidFill>
                <a:latin typeface="Arial" panose="020B0604020202020204" pitchFamily="34" charset="0"/>
                <a:cs typeface="Arial" panose="020B0604020202020204" pitchFamily="34" charset="0"/>
              </a:rPr>
              <a:t>.</a:t>
            </a:r>
            <a:br>
              <a:rPr lang="en-AU" sz="1200" dirty="0" smtClean="0">
                <a:solidFill>
                  <a:srgbClr val="053786"/>
                </a:solidFill>
                <a:latin typeface="Arial" panose="020B0604020202020204" pitchFamily="34" charset="0"/>
                <a:cs typeface="Arial" panose="020B0604020202020204" pitchFamily="34" charset="0"/>
              </a:rPr>
            </a:br>
            <a:endParaRPr lang="en-AU" sz="1200" dirty="0" smtClean="0">
              <a:solidFill>
                <a:srgbClr val="05378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smtClean="0">
                <a:solidFill>
                  <a:srgbClr val="053786"/>
                </a:solidFill>
                <a:latin typeface="Arial" panose="020B0604020202020204" pitchFamily="34" charset="0"/>
                <a:cs typeface="Arial" panose="020B0604020202020204" pitchFamily="34" charset="0"/>
              </a:rPr>
              <a:t>Inverse (negative) relationship </a:t>
            </a:r>
            <a:r>
              <a:rPr lang="en-AU" sz="1200" dirty="0" smtClean="0">
                <a:solidFill>
                  <a:srgbClr val="053786"/>
                </a:solidFill>
                <a:latin typeface="Arial" panose="020B0604020202020204" pitchFamily="34" charset="0"/>
                <a:cs typeface="Arial" panose="020B0604020202020204" pitchFamily="34" charset="0"/>
              </a:rPr>
              <a:t>between </a:t>
            </a:r>
            <a:r>
              <a:rPr lang="en-AU" sz="1200" b="1" dirty="0" smtClean="0">
                <a:solidFill>
                  <a:srgbClr val="053786"/>
                </a:solidFill>
                <a:latin typeface="Arial" panose="020B0604020202020204" pitchFamily="34" charset="0"/>
                <a:cs typeface="Arial" panose="020B0604020202020204" pitchFamily="34" charset="0"/>
              </a:rPr>
              <a:t>positivity</a:t>
            </a:r>
            <a:r>
              <a:rPr lang="en-AU" sz="1200" dirty="0" smtClean="0">
                <a:solidFill>
                  <a:srgbClr val="053786"/>
                </a:solidFill>
                <a:latin typeface="Arial" panose="020B0604020202020204" pitchFamily="34" charset="0"/>
                <a:cs typeface="Arial" panose="020B0604020202020204" pitchFamily="34" charset="0"/>
              </a:rPr>
              <a:t> about the future, family functioning, enjoyment of school, how well they’re doing at </a:t>
            </a:r>
            <a:r>
              <a:rPr lang="en-AU" sz="1200" b="1" dirty="0" smtClean="0">
                <a:solidFill>
                  <a:srgbClr val="053786"/>
                </a:solidFill>
                <a:latin typeface="Arial" panose="020B0604020202020204" pitchFamily="34" charset="0"/>
                <a:cs typeface="Arial" panose="020B0604020202020204" pitchFamily="34" charset="0"/>
              </a:rPr>
              <a:t>school</a:t>
            </a:r>
            <a:r>
              <a:rPr lang="en-AU" sz="1200" dirty="0" smtClean="0">
                <a:solidFill>
                  <a:srgbClr val="053786"/>
                </a:solidFill>
                <a:latin typeface="Arial" panose="020B0604020202020204" pitchFamily="34" charset="0"/>
                <a:cs typeface="Arial" panose="020B0604020202020204" pitchFamily="34" charset="0"/>
              </a:rPr>
              <a:t>, sense of </a:t>
            </a:r>
            <a:r>
              <a:rPr lang="en-AU" sz="1200" b="1" dirty="0" smtClean="0">
                <a:solidFill>
                  <a:srgbClr val="053786"/>
                </a:solidFill>
                <a:latin typeface="Arial" panose="020B0604020202020204" pitchFamily="34" charset="0"/>
                <a:cs typeface="Arial" panose="020B0604020202020204" pitchFamily="34" charset="0"/>
              </a:rPr>
              <a:t>safety</a:t>
            </a:r>
            <a:br>
              <a:rPr lang="en-AU" sz="1200" b="1" dirty="0" smtClean="0">
                <a:solidFill>
                  <a:srgbClr val="053786"/>
                </a:solidFill>
                <a:latin typeface="Arial" panose="020B0604020202020204" pitchFamily="34" charset="0"/>
                <a:cs typeface="Arial" panose="020B0604020202020204" pitchFamily="34" charset="0"/>
              </a:rPr>
            </a:br>
            <a:r>
              <a:rPr lang="en-AU" sz="1400" b="1" dirty="0" smtClean="0">
                <a:solidFill>
                  <a:srgbClr val="053786"/>
                </a:solidFill>
                <a:latin typeface="Arial" panose="020B0604020202020204" pitchFamily="34" charset="0"/>
                <a:cs typeface="Arial" panose="020B0604020202020204" pitchFamily="34" charset="0"/>
              </a:rPr>
              <a:t/>
            </a:r>
            <a:br>
              <a:rPr lang="en-AU" sz="1400" b="1" dirty="0" smtClean="0">
                <a:solidFill>
                  <a:srgbClr val="053786"/>
                </a:solidFill>
                <a:latin typeface="Arial" panose="020B0604020202020204" pitchFamily="34" charset="0"/>
                <a:cs typeface="Arial" panose="020B0604020202020204" pitchFamily="34" charset="0"/>
              </a:rPr>
            </a:br>
            <a:r>
              <a:rPr lang="en-AU" sz="1400" b="1" u="sng" dirty="0" smtClean="0">
                <a:solidFill>
                  <a:srgbClr val="053786"/>
                </a:solidFill>
                <a:latin typeface="Arial" panose="020B0604020202020204" pitchFamily="34" charset="0"/>
                <a:cs typeface="Arial" panose="020B0604020202020204" pitchFamily="34" charset="0"/>
              </a:rPr>
              <a:t>Summary</a:t>
            </a:r>
            <a:endParaRPr lang="en-AU" sz="1400" b="1" u="sng" dirty="0" smtClean="0">
              <a:solidFill>
                <a:srgbClr val="05378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smtClean="0">
                <a:solidFill>
                  <a:srgbClr val="053786"/>
                </a:solidFill>
                <a:latin typeface="Arial" panose="020B0604020202020204" pitchFamily="34" charset="0"/>
                <a:cs typeface="Arial" panose="020B0604020202020204" pitchFamily="34" charset="0"/>
              </a:rPr>
              <a:t>Young people are clear about what is essential for all young people – modest in their needs</a:t>
            </a:r>
            <a:br>
              <a:rPr lang="en-AU" sz="1200" dirty="0" smtClean="0">
                <a:solidFill>
                  <a:srgbClr val="053786"/>
                </a:solidFill>
                <a:latin typeface="Arial" panose="020B0604020202020204" pitchFamily="34" charset="0"/>
                <a:cs typeface="Arial" panose="020B0604020202020204" pitchFamily="34" charset="0"/>
              </a:rPr>
            </a:br>
            <a:endParaRPr lang="en-AU" sz="1200" dirty="0" smtClean="0">
              <a:solidFill>
                <a:srgbClr val="05378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smtClean="0">
                <a:solidFill>
                  <a:srgbClr val="053786"/>
                </a:solidFill>
                <a:latin typeface="Arial" panose="020B0604020202020204" pitchFamily="34" charset="0"/>
                <a:cs typeface="Arial" panose="020B0604020202020204" pitchFamily="34" charset="0"/>
              </a:rPr>
              <a:t>Child-centred indicators based on young people’s views are credible way to discuss children’s disadvantage</a:t>
            </a:r>
            <a:br>
              <a:rPr lang="en-AU" sz="1200" dirty="0" smtClean="0">
                <a:solidFill>
                  <a:srgbClr val="053786"/>
                </a:solidFill>
                <a:latin typeface="Arial" panose="020B0604020202020204" pitchFamily="34" charset="0"/>
                <a:cs typeface="Arial" panose="020B0604020202020204" pitchFamily="34" charset="0"/>
              </a:rPr>
            </a:br>
            <a:endParaRPr lang="en-AU" sz="1200" dirty="0" smtClean="0">
              <a:solidFill>
                <a:srgbClr val="05378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smtClean="0">
                <a:solidFill>
                  <a:srgbClr val="053786"/>
                </a:solidFill>
                <a:latin typeface="Arial" panose="020B0604020202020204" pitchFamily="34" charset="0"/>
                <a:cs typeface="Arial" panose="020B0604020202020204" pitchFamily="34" charset="0"/>
              </a:rPr>
              <a:t>Significant numbers of young people do not have the essentials and are experiencing multiple deprivation</a:t>
            </a:r>
            <a:r>
              <a:rPr lang="en-AU" sz="1200" dirty="0" smtClean="0">
                <a:solidFill>
                  <a:srgbClr val="053786"/>
                </a:solidFill>
                <a:latin typeface="Arial" panose="020B0604020202020204" pitchFamily="34" charset="0"/>
                <a:cs typeface="Arial" panose="020B0604020202020204" pitchFamily="34" charset="0"/>
              </a:rPr>
              <a:t> </a:t>
            </a:r>
            <a:br>
              <a:rPr lang="en-AU" sz="1200" dirty="0" smtClean="0">
                <a:solidFill>
                  <a:srgbClr val="053786"/>
                </a:solidFill>
                <a:latin typeface="Arial" panose="020B0604020202020204" pitchFamily="34" charset="0"/>
                <a:cs typeface="Arial" panose="020B0604020202020204" pitchFamily="34" charset="0"/>
              </a:rPr>
            </a:br>
            <a:endParaRPr lang="en-AU" sz="1200" dirty="0" smtClean="0">
              <a:solidFill>
                <a:srgbClr val="05378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a:solidFill>
                  <a:srgbClr val="053786"/>
                </a:solidFill>
                <a:latin typeface="Arial" panose="020B0604020202020204" pitchFamily="34" charset="0"/>
                <a:cs typeface="Arial" panose="020B0604020202020204" pitchFamily="34" charset="0"/>
              </a:rPr>
              <a:t>T</a:t>
            </a:r>
            <a:r>
              <a:rPr lang="en-AU" sz="1200" dirty="0" smtClean="0">
                <a:solidFill>
                  <a:srgbClr val="053786"/>
                </a:solidFill>
                <a:latin typeface="Arial" panose="020B0604020202020204" pitchFamily="34" charset="0"/>
                <a:cs typeface="Arial" panose="020B0604020202020204" pitchFamily="34" charset="0"/>
              </a:rPr>
              <a:t>his research is consistent with other studies showing higher levels of deprivation </a:t>
            </a:r>
            <a:r>
              <a:rPr lang="en-AU" sz="1200" dirty="0" smtClean="0">
                <a:solidFill>
                  <a:srgbClr val="053786"/>
                </a:solidFill>
                <a:latin typeface="Arial" panose="020B0604020202020204" pitchFamily="34" charset="0"/>
                <a:cs typeface="Arial" panose="020B0604020202020204" pitchFamily="34" charset="0"/>
              </a:rPr>
              <a:t>causes </a:t>
            </a:r>
            <a:r>
              <a:rPr lang="en-AU" sz="1200" dirty="0">
                <a:solidFill>
                  <a:srgbClr val="053786"/>
                </a:solidFill>
                <a:latin typeface="Arial" panose="020B0604020202020204" pitchFamily="34" charset="0"/>
                <a:cs typeface="Arial" panose="020B0604020202020204" pitchFamily="34" charset="0"/>
              </a:rPr>
              <a:t>young people </a:t>
            </a:r>
            <a:r>
              <a:rPr lang="en-AU" sz="1200" dirty="0" smtClean="0">
                <a:solidFill>
                  <a:srgbClr val="053786"/>
                </a:solidFill>
                <a:latin typeface="Arial" panose="020B0604020202020204" pitchFamily="34" charset="0"/>
                <a:cs typeface="Arial" panose="020B0604020202020204" pitchFamily="34" charset="0"/>
              </a:rPr>
              <a:t>to experience and report lower levels of life satisfaction, wellbeing, negative attitudes to many aspects of schooling. </a:t>
            </a:r>
            <a:br>
              <a:rPr lang="en-AU" sz="1200" dirty="0" smtClean="0">
                <a:solidFill>
                  <a:srgbClr val="053786"/>
                </a:solidFill>
                <a:latin typeface="Arial" panose="020B0604020202020204" pitchFamily="34" charset="0"/>
                <a:cs typeface="Arial" panose="020B0604020202020204" pitchFamily="34" charset="0"/>
              </a:rPr>
            </a:br>
            <a:endParaRPr lang="en-AU" sz="1200" dirty="0" smtClean="0">
              <a:solidFill>
                <a:srgbClr val="05378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smtClean="0">
                <a:solidFill>
                  <a:srgbClr val="053786"/>
                </a:solidFill>
                <a:latin typeface="Arial" panose="020B0604020202020204" pitchFamily="34" charset="0"/>
                <a:cs typeface="Arial" panose="020B0604020202020204" pitchFamily="34" charset="0"/>
              </a:rPr>
              <a:t>Child deprivation is serious because of its negative effects now and through impacts on school motivation and performance, likely long-term detrimental effects. </a:t>
            </a:r>
            <a:br>
              <a:rPr lang="en-AU" sz="1200" dirty="0" smtClean="0">
                <a:solidFill>
                  <a:srgbClr val="053786"/>
                </a:solidFill>
                <a:latin typeface="Arial" panose="020B0604020202020204" pitchFamily="34" charset="0"/>
                <a:cs typeface="Arial" panose="020B0604020202020204" pitchFamily="34" charset="0"/>
              </a:rPr>
            </a:br>
            <a:endParaRPr lang="en-AU" sz="1200" dirty="0" smtClean="0">
              <a:solidFill>
                <a:srgbClr val="05378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200" dirty="0" smtClean="0">
                <a:solidFill>
                  <a:srgbClr val="053786"/>
                </a:solidFill>
                <a:latin typeface="Arial" panose="020B0604020202020204" pitchFamily="34" charset="0"/>
                <a:cs typeface="Arial" panose="020B0604020202020204" pitchFamily="34" charset="0"/>
              </a:rPr>
              <a:t>We can and must do better at addressing child poverty. </a:t>
            </a:r>
            <a:r>
              <a:rPr lang="en-AU" sz="1200" dirty="0" smtClean="0">
                <a:solidFill>
                  <a:srgbClr val="053786"/>
                </a:solidFill>
                <a:latin typeface="Arial" panose="020B0604020202020204" pitchFamily="34" charset="0"/>
                <a:cs typeface="Arial" panose="020B0604020202020204" pitchFamily="34" charset="0"/>
              </a:rPr>
              <a:t/>
            </a:r>
            <a:br>
              <a:rPr lang="en-AU" sz="1200" dirty="0" smtClean="0">
                <a:solidFill>
                  <a:srgbClr val="053786"/>
                </a:solidFill>
                <a:latin typeface="Arial" panose="020B0604020202020204" pitchFamily="34" charset="0"/>
                <a:cs typeface="Arial" panose="020B0604020202020204" pitchFamily="34" charset="0"/>
              </a:rPr>
            </a:br>
            <a:endParaRPr lang="en-AU" sz="1200" dirty="0">
              <a:solidFill>
                <a:srgbClr val="05378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516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5826" y="1407319"/>
            <a:ext cx="1858776" cy="222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SF_Logo_Ha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9911" y="1965618"/>
            <a:ext cx="903889" cy="64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SF_Logo_Han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7955" y="1644692"/>
            <a:ext cx="903889" cy="641852"/>
          </a:xfrm>
          <a:prstGeom prst="rect">
            <a:avLst/>
          </a:prstGeom>
          <a:scene3d>
            <a:camera prst="orthographicFront">
              <a:rot lat="0" lon="0" rev="10800000"/>
            </a:camera>
            <a:lightRig rig="threePt" dir="t"/>
          </a:scene3d>
        </p:spPr>
      </p:pic>
      <p:pic>
        <p:nvPicPr>
          <p:cNvPr id="5" name="Picture 4"/>
          <p:cNvPicPr>
            <a:picLocks noChangeAspect="1"/>
          </p:cNvPicPr>
          <p:nvPr/>
        </p:nvPicPr>
        <p:blipFill>
          <a:blip r:embed="rId5"/>
          <a:stretch>
            <a:fillRect/>
          </a:stretch>
        </p:blipFill>
        <p:spPr>
          <a:xfrm>
            <a:off x="312406" y="609470"/>
            <a:ext cx="2827355" cy="3996000"/>
          </a:xfrm>
          <a:prstGeom prst="rect">
            <a:avLst/>
          </a:prstGeom>
        </p:spPr>
      </p:pic>
      <p:sp>
        <p:nvSpPr>
          <p:cNvPr id="2" name="Rectangle 1"/>
          <p:cNvSpPr/>
          <p:nvPr/>
        </p:nvSpPr>
        <p:spPr>
          <a:xfrm>
            <a:off x="5381204" y="2518172"/>
            <a:ext cx="3471483" cy="1107996"/>
          </a:xfrm>
          <a:prstGeom prst="rect">
            <a:avLst/>
          </a:prstGeom>
        </p:spPr>
        <p:txBody>
          <a:bodyPr wrap="square">
            <a:spAutoFit/>
          </a:bodyPr>
          <a:lstStyle/>
          <a:p>
            <a:r>
              <a:rPr lang="en-US" sz="1500" dirty="0" smtClean="0">
                <a:solidFill>
                  <a:schemeClr val="bg1"/>
                </a:solidFill>
              </a:rPr>
              <a:t>Anne.Hampshire@thesmithfamily.com.au</a:t>
            </a:r>
          </a:p>
          <a:p>
            <a:r>
              <a:rPr lang="en-US" sz="1500" dirty="0" smtClean="0">
                <a:solidFill>
                  <a:schemeClr val="bg1"/>
                </a:solidFill>
              </a:rPr>
              <a:t>www.thesmithfamily.com.au </a:t>
            </a:r>
          </a:p>
          <a:p>
            <a:r>
              <a:rPr lang="en-US" dirty="0" smtClean="0">
                <a:solidFill>
                  <a:schemeClr val="bg1"/>
                </a:solidFill>
              </a:rPr>
              <a:t> </a:t>
            </a:r>
            <a:r>
              <a:rPr lang="en-US" dirty="0">
                <a:solidFill>
                  <a:schemeClr val="bg1"/>
                </a:solidFill>
              </a:rPr>
              <a:t/>
            </a:r>
            <a:br>
              <a:rPr lang="en-US" dirty="0">
                <a:solidFill>
                  <a:schemeClr val="bg1"/>
                </a:solidFill>
              </a:rPr>
            </a:br>
            <a:endParaRPr lang="en-AU" dirty="0">
              <a:solidFill>
                <a:schemeClr val="bg1"/>
              </a:solidFill>
            </a:endParaRPr>
          </a:p>
        </p:txBody>
      </p:sp>
    </p:spTree>
    <p:extLst>
      <p:ext uri="{BB962C8B-B14F-4D97-AF65-F5344CB8AC3E}">
        <p14:creationId xmlns:p14="http://schemas.microsoft.com/office/powerpoint/2010/main" val="315435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mith Family">
      <a:dk1>
        <a:sysClr val="windowText" lastClr="000000"/>
      </a:dk1>
      <a:lt1>
        <a:sysClr val="window" lastClr="FFFFFF"/>
      </a:lt1>
      <a:dk2>
        <a:srgbClr val="44546A"/>
      </a:dk2>
      <a:lt2>
        <a:srgbClr val="E7E6E6"/>
      </a:lt2>
      <a:accent1>
        <a:srgbClr val="003A66"/>
      </a:accent1>
      <a:accent2>
        <a:srgbClr val="C31F39"/>
      </a:accent2>
      <a:accent3>
        <a:srgbClr val="8DC63F"/>
      </a:accent3>
      <a:accent4>
        <a:srgbClr val="0092D2"/>
      </a:accent4>
      <a:accent5>
        <a:srgbClr val="A39468"/>
      </a:accent5>
      <a:accent6>
        <a:srgbClr val="6B839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GM_Template">
  <a:themeElements>
    <a:clrScheme name="The Smith Family">
      <a:dk1>
        <a:sysClr val="windowText" lastClr="000000"/>
      </a:dk1>
      <a:lt1>
        <a:sysClr val="window" lastClr="FFFFFF"/>
      </a:lt1>
      <a:dk2>
        <a:srgbClr val="003A66"/>
      </a:dk2>
      <a:lt2>
        <a:srgbClr val="E6DEC7"/>
      </a:lt2>
      <a:accent1>
        <a:srgbClr val="003A66"/>
      </a:accent1>
      <a:accent2>
        <a:srgbClr val="C31F39"/>
      </a:accent2>
      <a:accent3>
        <a:srgbClr val="0092D2"/>
      </a:accent3>
      <a:accent4>
        <a:srgbClr val="A39468"/>
      </a:accent4>
      <a:accent5>
        <a:srgbClr val="E58221"/>
      </a:accent5>
      <a:accent6>
        <a:srgbClr val="B7B53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22330</TotalTime>
  <Words>273</Words>
  <Application>Microsoft Office PowerPoint</Application>
  <PresentationFormat>On-screen Show (16:9)</PresentationFormat>
  <Paragraphs>88</Paragraphs>
  <Slides>8</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vt:i4>
      </vt:variant>
    </vt:vector>
  </HeadingPairs>
  <TitlesOfParts>
    <vt:vector size="17" baseType="lpstr">
      <vt:lpstr>Arial</vt:lpstr>
      <vt:lpstr>Calibri</vt:lpstr>
      <vt:lpstr>Calibri Light</vt:lpstr>
      <vt:lpstr>News Gothic std</vt:lpstr>
      <vt:lpstr>Wingdings</vt:lpstr>
      <vt:lpstr>Office Theme</vt:lpstr>
      <vt:lpstr>Custom Design</vt:lpstr>
      <vt:lpstr>1_Custom Design</vt:lpstr>
      <vt:lpstr>AGM_Template</vt:lpstr>
      <vt:lpstr>TALKING AND ACTING DIFFERENTLY ABOUT INEQUALITY  What do young Australians see as the ‘essentials of life’?  ANU Webinar   22 October 2020    Anne Hampshire  Head of Research and Advocacy  The Smith Family   </vt:lpstr>
      <vt:lpstr>CHILD POVERTY IN AUSTRALIA</vt:lpstr>
      <vt:lpstr>FOCUS GROUPS  Key themes </vt:lpstr>
      <vt:lpstr>WHAT YOUNG AUSTRALIANS NEED SURVEY</vt:lpstr>
      <vt:lpstr>DEPRIVATION: 20%+ YOUNG PEOPLE</vt:lpstr>
      <vt:lpstr>MULTIPLE DEPRIVATION</vt:lpstr>
      <vt:lpstr>IMPACT OF DEPRIVATION – WHY IT MATTERS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Oliveira.</dc:creator>
  <cp:lastModifiedBy>Anne Hampshire</cp:lastModifiedBy>
  <cp:revision>991</cp:revision>
  <cp:lastPrinted>2019-11-20T05:18:26Z</cp:lastPrinted>
  <dcterms:created xsi:type="dcterms:W3CDTF">2017-11-17T21:55:37Z</dcterms:created>
  <dcterms:modified xsi:type="dcterms:W3CDTF">2020-10-13T01:01:13Z</dcterms:modified>
</cp:coreProperties>
</file>